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wav" ContentType="audio/wav"/>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4" r:id="rId2"/>
  </p:sldMasterIdLst>
  <p:notesMasterIdLst>
    <p:notesMasterId r:id="rId13"/>
  </p:notesMasterIdLst>
  <p:sldIdLst>
    <p:sldId id="257" r:id="rId3"/>
    <p:sldId id="269" r:id="rId4"/>
    <p:sldId id="270" r:id="rId5"/>
    <p:sldId id="271" r:id="rId6"/>
    <p:sldId id="272" r:id="rId7"/>
    <p:sldId id="273" r:id="rId8"/>
    <p:sldId id="274" r:id="rId9"/>
    <p:sldId id="275" r:id="rId10"/>
    <p:sldId id="276" r:id="rId11"/>
    <p:sldId id="27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20"/>
    <p:restoredTop sz="94660"/>
  </p:normalViewPr>
  <p:slideViewPr>
    <p:cSldViewPr>
      <p:cViewPr varScale="1">
        <p:scale>
          <a:sx n="62" d="100"/>
          <a:sy n="62" d="100"/>
        </p:scale>
        <p:origin x="-84" y="-15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04CC63-BB92-4D14-86D8-8EB0869CFDC9}" type="datetimeFigureOut">
              <a:rPr lang="en-US" smtClean="0"/>
              <a:pPr/>
              <a:t>5/3/2009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4DF169-4C40-4DBA-899F-37A0542CE6F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5/3/2009 9:03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5/3/2009 9:03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5/3/2009 9:03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5/3/2009 9:03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5/3/2009 9:03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5/3/2009 9:03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5/3/2009 9:03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5/3/2009 9:03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5/3/2009 9:03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5/3/2009 9:03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0066FF"/>
                    </a:gs>
                    <a:gs pos="28000">
                      <a:srgbClr val="2E59B0"/>
                    </a:gs>
                    <a:gs pos="62000">
                      <a:srgbClr val="2B395F"/>
                    </a:gs>
                    <a:gs pos="88000">
                      <a:srgbClr val="000000"/>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0066FF"/>
                    </a:gs>
                    <a:gs pos="28000">
                      <a:srgbClr val="2E59B0"/>
                    </a:gs>
                    <a:gs pos="62000">
                      <a:srgbClr val="2B395F"/>
                    </a:gs>
                    <a:gs pos="88000">
                      <a:srgbClr val="000000"/>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6"/>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5"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audio1.wav"/><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audio" Target="../media/audio2.wav"/></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audio" Target="../media/audio1.wav"/><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audio" Target="../media/audio2.wav"/></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png"/><Relationship Id="rId2" Type="http://schemas.openxmlformats.org/officeDocument/2006/relationships/audio" Target="../media/audio3.wav"/><Relationship Id="rId1" Type="http://schemas.openxmlformats.org/officeDocument/2006/relationships/tags" Target="../tags/tag1.xml"/><Relationship Id="rId6" Type="http://schemas.openxmlformats.org/officeDocument/2006/relationships/image" Target="../media/image7.gif"/><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audio" Target="../media/audio4.wav"/><Relationship Id="rId1" Type="http://schemas.openxmlformats.org/officeDocument/2006/relationships/tags" Target="../tags/tag2.xml"/><Relationship Id="rId6" Type="http://schemas.openxmlformats.org/officeDocument/2006/relationships/image" Target="../media/image9.gif"/><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image" Target="../media/image13.gif"/><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audio" Target="../media/audio5.wav"/><Relationship Id="rId1" Type="http://schemas.openxmlformats.org/officeDocument/2006/relationships/tags" Target="../tags/tag3.xml"/><Relationship Id="rId6" Type="http://schemas.openxmlformats.org/officeDocument/2006/relationships/image" Target="../media/image11.png"/><Relationship Id="rId5" Type="http://schemas.openxmlformats.org/officeDocument/2006/relationships/image" Target="../media/image3.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slideLayout" Target="../slideLayouts/slideLayout2.xml"/><Relationship Id="rId7" Type="http://schemas.openxmlformats.org/officeDocument/2006/relationships/image" Target="../media/image15.png"/><Relationship Id="rId2" Type="http://schemas.openxmlformats.org/officeDocument/2006/relationships/audio" Target="../media/audio6.wav"/><Relationship Id="rId1" Type="http://schemas.openxmlformats.org/officeDocument/2006/relationships/tags" Target="../tags/tag4.xml"/><Relationship Id="rId6" Type="http://schemas.openxmlformats.org/officeDocument/2006/relationships/image" Target="../media/image14.png"/><Relationship Id="rId5" Type="http://schemas.openxmlformats.org/officeDocument/2006/relationships/image" Target="../media/image3.png"/><Relationship Id="rId4" Type="http://schemas.openxmlformats.org/officeDocument/2006/relationships/notesSlide" Target="../notesSlides/notesSlide5.xml"/><Relationship Id="rId9" Type="http://schemas.openxmlformats.org/officeDocument/2006/relationships/image" Target="../media/image17.gif"/></Relationships>
</file>

<file path=ppt/slides/_rels/slide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slideLayout" Target="../slideLayouts/slideLayout2.xml"/><Relationship Id="rId7" Type="http://schemas.openxmlformats.org/officeDocument/2006/relationships/image" Target="../media/image19.png"/><Relationship Id="rId2" Type="http://schemas.openxmlformats.org/officeDocument/2006/relationships/audio" Target="../media/audio7.wav"/><Relationship Id="rId1" Type="http://schemas.openxmlformats.org/officeDocument/2006/relationships/tags" Target="../tags/tag5.xml"/><Relationship Id="rId6" Type="http://schemas.openxmlformats.org/officeDocument/2006/relationships/image" Target="../media/image18.png"/><Relationship Id="rId5" Type="http://schemas.openxmlformats.org/officeDocument/2006/relationships/image" Target="../media/image3.png"/><Relationship Id="rId4" Type="http://schemas.openxmlformats.org/officeDocument/2006/relationships/notesSlide" Target="../notesSlides/notesSlide6.xml"/><Relationship Id="rId9" Type="http://schemas.openxmlformats.org/officeDocument/2006/relationships/image" Target="../media/image21.jpeg"/></Relationships>
</file>

<file path=ppt/slides/_rels/slide7.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slideLayout" Target="../slideLayouts/slideLayout2.xml"/><Relationship Id="rId7" Type="http://schemas.openxmlformats.org/officeDocument/2006/relationships/image" Target="../media/image23.png"/><Relationship Id="rId2" Type="http://schemas.openxmlformats.org/officeDocument/2006/relationships/audio" Target="../media/audio8.wav"/><Relationship Id="rId1" Type="http://schemas.openxmlformats.org/officeDocument/2006/relationships/tags" Target="../tags/tag6.xml"/><Relationship Id="rId6" Type="http://schemas.openxmlformats.org/officeDocument/2006/relationships/image" Target="../media/image22.png"/><Relationship Id="rId5" Type="http://schemas.openxmlformats.org/officeDocument/2006/relationships/image" Target="../media/image3.png"/><Relationship Id="rId4" Type="http://schemas.openxmlformats.org/officeDocument/2006/relationships/notesSlide" Target="../notesSlides/notesSlide7.xml"/><Relationship Id="rId9" Type="http://schemas.openxmlformats.org/officeDocument/2006/relationships/image" Target="../media/image25.jpeg"/></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Layout" Target="../slideLayouts/slideLayout2.xml"/><Relationship Id="rId7" Type="http://schemas.openxmlformats.org/officeDocument/2006/relationships/image" Target="../media/image27.png"/><Relationship Id="rId2" Type="http://schemas.openxmlformats.org/officeDocument/2006/relationships/audio" Target="../media/audio9.wav"/><Relationship Id="rId1" Type="http://schemas.openxmlformats.org/officeDocument/2006/relationships/tags" Target="../tags/tag7.xml"/><Relationship Id="rId6" Type="http://schemas.openxmlformats.org/officeDocument/2006/relationships/image" Target="../media/image26.png"/><Relationship Id="rId5" Type="http://schemas.openxmlformats.org/officeDocument/2006/relationships/image" Target="../media/image3.png"/><Relationship Id="rId10" Type="http://schemas.openxmlformats.org/officeDocument/2006/relationships/image" Target="../media/image30.jpeg"/><Relationship Id="rId4" Type="http://schemas.openxmlformats.org/officeDocument/2006/relationships/notesSlide" Target="../notesSlides/notesSlide8.xml"/><Relationship Id="rId9" Type="http://schemas.openxmlformats.org/officeDocument/2006/relationships/image" Target="../media/image29.jpeg"/></Relationships>
</file>

<file path=ppt/slides/_rels/slide9.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slideLayout" Target="../slideLayouts/slideLayout2.xml"/><Relationship Id="rId7" Type="http://schemas.openxmlformats.org/officeDocument/2006/relationships/image" Target="../media/image32.png"/><Relationship Id="rId2" Type="http://schemas.openxmlformats.org/officeDocument/2006/relationships/audio" Target="../media/audio10.wav"/><Relationship Id="rId1" Type="http://schemas.openxmlformats.org/officeDocument/2006/relationships/tags" Target="../tags/tag8.xml"/><Relationship Id="rId6" Type="http://schemas.openxmlformats.org/officeDocument/2006/relationships/image" Target="../media/image31.png"/><Relationship Id="rId5" Type="http://schemas.openxmlformats.org/officeDocument/2006/relationships/image" Target="../media/image3.png"/><Relationship Id="rId4" Type="http://schemas.openxmlformats.org/officeDocument/2006/relationships/notesSlide" Target="../notesSlides/notesSlide9.xml"/><Relationship Id="rId9" Type="http://schemas.openxmlformats.org/officeDocument/2006/relationships/image" Target="../media/image3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simplemachines.gif"/>
          <p:cNvPicPr>
            <a:picLocks noChangeAspect="1"/>
          </p:cNvPicPr>
          <p:nvPr/>
        </p:nvPicPr>
        <p:blipFill>
          <a:blip r:embed="rId5"/>
          <a:srcRect/>
          <a:stretch>
            <a:fillRect/>
          </a:stretch>
        </p:blipFill>
        <p:spPr bwMode="auto">
          <a:xfrm>
            <a:off x="1064335" y="1447800"/>
            <a:ext cx="7012865" cy="4191000"/>
          </a:xfrm>
          <a:prstGeom prst="rect">
            <a:avLst/>
          </a:prstGeom>
          <a:noFill/>
          <a:ln w="9525">
            <a:noFill/>
            <a:miter lim="800000"/>
            <a:headEnd/>
            <a:tailEnd/>
          </a:ln>
        </p:spPr>
      </p:pic>
      <p:pic>
        <p:nvPicPr>
          <p:cNvPr id="5" name="j0214098.wav">
            <a:hlinkClick r:id="" action="ppaction://media"/>
          </p:cNvPr>
          <p:cNvPicPr>
            <a:picLocks noRot="1" noChangeAspect="1"/>
          </p:cNvPicPr>
          <p:nvPr>
            <a:wavAudioFile r:embed="rId1" name="j0214098.wav"/>
          </p:nvPr>
        </p:nvPicPr>
        <p:blipFill>
          <a:blip r:embed="rId6"/>
          <a:stretch>
            <a:fillRect/>
          </a:stretch>
        </p:blipFill>
        <p:spPr>
          <a:xfrm>
            <a:off x="8305800" y="5867400"/>
            <a:ext cx="304800" cy="304800"/>
          </a:xfrm>
          <a:prstGeom prst="rect">
            <a:avLst/>
          </a:prstGeom>
        </p:spPr>
      </p:pic>
    </p:spTree>
  </p:cSld>
  <p:clrMapOvr>
    <a:masterClrMapping/>
  </p:clrMapOvr>
  <p:transition advTm="10109">
    <p:fade/>
    <p:sndAc>
      <p:stSnd>
        <p:snd r:embed="rId4"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1" presetClass="mediacall" presetSubtype="0" fill="hold" nodeType="afterEffect">
                                  <p:stCondLst>
                                    <p:cond delay="0"/>
                                  </p:stCondLst>
                                  <p:childTnLst>
                                    <p:cmd type="call" cmd="playFrom(0.0)">
                                      <p:cBhvr>
                                        <p:cTn id="12" dur="474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371600" y="2362200"/>
            <a:ext cx="7772400" cy="4191000"/>
          </a:xfrm>
        </p:spPr>
        <p:txBody>
          <a:bodyPr/>
          <a:lstStyle/>
          <a:p>
            <a:r>
              <a:rPr sz="9500"/>
              <a:t>Y</a:t>
            </a:r>
            <a:r>
              <a:rPr sz="9500" smtClean="0"/>
              <a:t>ou have just earned your star of the day.</a:t>
            </a:r>
            <a:endParaRPr lang="en-US" sz="9500" dirty="0" smtClean="0"/>
          </a:p>
        </p:txBody>
      </p:sp>
      <p:pic>
        <p:nvPicPr>
          <p:cNvPr id="2050" name="Picture 2" descr="http://www.shinyshiny.tv/star%20mario.JPG"/>
          <p:cNvPicPr>
            <a:picLocks noChangeAspect="1" noChangeArrowheads="1"/>
          </p:cNvPicPr>
          <p:nvPr/>
        </p:nvPicPr>
        <p:blipFill>
          <a:blip r:embed="rId5"/>
          <a:srcRect/>
          <a:stretch>
            <a:fillRect/>
          </a:stretch>
        </p:blipFill>
        <p:spPr bwMode="auto">
          <a:xfrm>
            <a:off x="0" y="0"/>
            <a:ext cx="2228850" cy="2276475"/>
          </a:xfrm>
          <a:prstGeom prst="rect">
            <a:avLst/>
          </a:prstGeom>
          <a:noFill/>
        </p:spPr>
      </p:pic>
      <p:pic>
        <p:nvPicPr>
          <p:cNvPr id="11" name="j0214098.wav">
            <a:hlinkClick r:id="" action="ppaction://media"/>
          </p:cNvPr>
          <p:cNvPicPr>
            <a:picLocks noRot="1" noChangeAspect="1"/>
          </p:cNvPicPr>
          <p:nvPr>
            <a:wavAudioFile r:embed="rId1" name="j0214098.wav"/>
          </p:nvPr>
        </p:nvPicPr>
        <p:blipFill>
          <a:blip r:embed="rId6"/>
          <a:stretch>
            <a:fillRect/>
          </a:stretch>
        </p:blipFill>
        <p:spPr>
          <a:xfrm>
            <a:off x="8305800" y="5943600"/>
            <a:ext cx="304800" cy="304800"/>
          </a:xfrm>
          <a:prstGeom prst="rect">
            <a:avLst/>
          </a:prstGeom>
        </p:spPr>
      </p:pic>
    </p:spTree>
  </p:cSld>
  <p:clrMapOvr>
    <a:masterClrMapping/>
  </p:clrMapOvr>
  <p:transition advTm="10032">
    <p:fade/>
    <p:sndAc>
      <p:stSnd>
        <p:snd r:embed="rId4"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1"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2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4">
                                            <p:txEl>
                                              <p:pRg st="0" end="0"/>
                                            </p:txEl>
                                          </p:spTgt>
                                        </p:tgtEl>
                                      </p:cBhvr>
                                    </p:animEffect>
                                  </p:childTnLst>
                                </p:cTn>
                              </p:par>
                            </p:childTnLst>
                          </p:cTn>
                        </p:par>
                        <p:par>
                          <p:cTn id="10" fill="hold">
                            <p:stCondLst>
                              <p:cond delay="2000"/>
                            </p:stCondLst>
                            <p:childTnLst>
                              <p:par>
                                <p:cTn id="11" presetID="49" presetClass="entr" presetSubtype="0" decel="100000" fill="hold" nodeType="after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p:cTn id="13" dur="500" fill="hold"/>
                                        <p:tgtEl>
                                          <p:spTgt spid="2050"/>
                                        </p:tgtEl>
                                        <p:attrNameLst>
                                          <p:attrName>ppt_w</p:attrName>
                                        </p:attrNameLst>
                                      </p:cBhvr>
                                      <p:tavLst>
                                        <p:tav tm="0">
                                          <p:val>
                                            <p:fltVal val="0"/>
                                          </p:val>
                                        </p:tav>
                                        <p:tav tm="100000">
                                          <p:val>
                                            <p:strVal val="#ppt_w"/>
                                          </p:val>
                                        </p:tav>
                                      </p:tavLst>
                                    </p:anim>
                                    <p:anim calcmode="lin" valueType="num">
                                      <p:cBhvr>
                                        <p:cTn id="14" dur="500" fill="hold"/>
                                        <p:tgtEl>
                                          <p:spTgt spid="2050"/>
                                        </p:tgtEl>
                                        <p:attrNameLst>
                                          <p:attrName>ppt_h</p:attrName>
                                        </p:attrNameLst>
                                      </p:cBhvr>
                                      <p:tavLst>
                                        <p:tav tm="0">
                                          <p:val>
                                            <p:fltVal val="0"/>
                                          </p:val>
                                        </p:tav>
                                        <p:tav tm="100000">
                                          <p:val>
                                            <p:strVal val="#ppt_h"/>
                                          </p:val>
                                        </p:tav>
                                      </p:tavLst>
                                    </p:anim>
                                    <p:anim calcmode="lin" valueType="num">
                                      <p:cBhvr>
                                        <p:cTn id="15" dur="500" fill="hold"/>
                                        <p:tgtEl>
                                          <p:spTgt spid="2050"/>
                                        </p:tgtEl>
                                        <p:attrNameLst>
                                          <p:attrName>style.rotation</p:attrName>
                                        </p:attrNameLst>
                                      </p:cBhvr>
                                      <p:tavLst>
                                        <p:tav tm="0">
                                          <p:val>
                                            <p:fltVal val="360"/>
                                          </p:val>
                                        </p:tav>
                                        <p:tav tm="100000">
                                          <p:val>
                                            <p:fltVal val="0"/>
                                          </p:val>
                                        </p:tav>
                                      </p:tavLst>
                                    </p:anim>
                                    <p:animEffect transition="in" filter="fade">
                                      <p:cBhvr>
                                        <p:cTn id="16" dur="500"/>
                                        <p:tgtEl>
                                          <p:spTgt spid="2050"/>
                                        </p:tgtEl>
                                      </p:cBhvr>
                                    </p:animEffect>
                                  </p:childTnLst>
                                </p:cTn>
                              </p:par>
                            </p:childTnLst>
                          </p:cTn>
                        </p:par>
                        <p:par>
                          <p:cTn id="17" fill="hold">
                            <p:stCondLst>
                              <p:cond delay="2500"/>
                            </p:stCondLst>
                            <p:childTnLst>
                              <p:par>
                                <p:cTn id="18" presetID="1" presetClass="mediacall" presetSubtype="0" fill="hold" nodeType="afterEffect">
                                  <p:stCondLst>
                                    <p:cond delay="0"/>
                                  </p:stCondLst>
                                  <p:childTnLst>
                                    <p:cmd type="call" cmd="playFrom(0.0)">
                                      <p:cBhvr>
                                        <p:cTn id="19" dur="4745"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0"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childTnLst>
        </p:cTn>
      </p:par>
    </p:tnLst>
    <p:bldLst>
      <p:bldP spid="4" grpI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2286000"/>
            <a:ext cx="7848600" cy="1219200"/>
          </a:xfrm>
        </p:spPr>
        <p:txBody>
          <a:bodyPr/>
          <a:lstStyle/>
          <a:p>
            <a:r>
              <a:rPr lang="en-US" sz="3600" dirty="0" smtClean="0"/>
              <a:t>A machine makes work easier by changing at least one of three factors:</a:t>
            </a:r>
          </a:p>
          <a:p>
            <a:endParaRPr lang="en-US" dirty="0"/>
          </a:p>
        </p:txBody>
      </p:sp>
      <p:sp>
        <p:nvSpPr>
          <p:cNvPr id="4" name="Text Placeholder 3"/>
          <p:cNvSpPr>
            <a:spLocks noGrp="1"/>
          </p:cNvSpPr>
          <p:nvPr>
            <p:ph type="body" sz="quarter" idx="10"/>
          </p:nvPr>
        </p:nvSpPr>
        <p:spPr>
          <a:xfrm>
            <a:off x="685800" y="762000"/>
            <a:ext cx="7690114" cy="1384994"/>
          </a:xfrm>
        </p:spPr>
        <p:txBody>
          <a:bodyPr/>
          <a:lstStyle/>
          <a:p>
            <a:r>
              <a:rPr lang="en-US" dirty="0" smtClean="0"/>
              <a:t>Machine</a:t>
            </a:r>
            <a:endParaRPr lang="en-US" dirty="0"/>
          </a:p>
        </p:txBody>
      </p:sp>
      <p:sp>
        <p:nvSpPr>
          <p:cNvPr id="8" name="Text Placeholder 2"/>
          <p:cNvSpPr txBox="1">
            <a:spLocks/>
          </p:cNvSpPr>
          <p:nvPr/>
        </p:nvSpPr>
        <p:spPr>
          <a:xfrm>
            <a:off x="381000" y="3581400"/>
            <a:ext cx="8382000" cy="2971800"/>
          </a:xfrm>
          <a:prstGeom prst="rect">
            <a:avLst/>
          </a:prstGeom>
        </p:spPr>
        <p:txBody>
          <a:bodyPr vert="horz" lIns="0" tIns="0" rIns="0" bIns="0" rtlCol="0" anchor="t" anchorCtr="0">
            <a:normAutofit/>
            <a:scene3d>
              <a:camera prst="orthographicFront"/>
              <a:lightRig rig="flat" dir="t"/>
            </a:scene3d>
            <a:sp3d extrusionH="88900" contourW="2540">
              <a:bevelT w="38100" h="31750"/>
              <a:contourClr>
                <a:srgbClr val="F4A234"/>
              </a:contourClr>
            </a:sp3d>
          </a:bodyPr>
          <a:lstStyle/>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the amount of force you exert,</a:t>
            </a:r>
          </a:p>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lang="en-US" sz="3600" dirty="0" smtClean="0"/>
              <a:t>t</a:t>
            </a:r>
            <a:r>
              <a:rPr kumimoji="0" lang="en-US" sz="3600" b="0" i="0" u="none" strike="noStrike" kern="1200" cap="none" spc="0" normalizeH="0" baseline="0" noProof="0" dirty="0" smtClean="0">
                <a:ln>
                  <a:noFill/>
                </a:ln>
                <a:solidFill>
                  <a:schemeClr val="tx1"/>
                </a:solidFill>
                <a:effectLst/>
                <a:uLnTx/>
                <a:uFillTx/>
                <a:latin typeface="+mn-lt"/>
                <a:ea typeface="+mn-ea"/>
                <a:cs typeface="+mn-cs"/>
              </a:rPr>
              <a:t>he distance over which you exert your force,</a:t>
            </a:r>
            <a:r>
              <a:rPr kumimoji="0" lang="en-US" sz="3600" b="0" i="0" u="none" strike="noStrike" kern="1200" cap="none" spc="0" normalizeH="0" noProof="0" dirty="0" smtClean="0">
                <a:ln>
                  <a:noFill/>
                </a:ln>
                <a:solidFill>
                  <a:schemeClr val="tx1"/>
                </a:solidFill>
                <a:effectLst/>
                <a:uLnTx/>
                <a:uFillTx/>
                <a:latin typeface="+mn-lt"/>
                <a:ea typeface="+mn-ea"/>
                <a:cs typeface="+mn-cs"/>
              </a:rPr>
              <a:t> or</a:t>
            </a:r>
          </a:p>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lang="en-US" sz="3600" baseline="0" dirty="0" smtClean="0"/>
              <a:t>the direction in which you exert your force.</a:t>
            </a:r>
            <a:endParaRPr kumimoji="0" lang="en-US" sz="36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6388" name="Picture 4" descr="http://etc.usf.edu/clipart/36000/36068/whmhurst_36068_md.gif"/>
          <p:cNvPicPr>
            <a:picLocks noChangeAspect="1" noChangeArrowheads="1"/>
          </p:cNvPicPr>
          <p:nvPr/>
        </p:nvPicPr>
        <p:blipFill>
          <a:blip r:embed="rId6"/>
          <a:srcRect/>
          <a:stretch>
            <a:fillRect/>
          </a:stretch>
        </p:blipFill>
        <p:spPr bwMode="auto">
          <a:xfrm>
            <a:off x="7543800" y="762000"/>
            <a:ext cx="1295400" cy="1467281"/>
          </a:xfrm>
          <a:prstGeom prst="rect">
            <a:avLst/>
          </a:prstGeom>
          <a:noFill/>
        </p:spPr>
      </p:pic>
      <p:pic>
        <p:nvPicPr>
          <p:cNvPr id="7" name="Slide2_Machine.wav">
            <a:hlinkClick r:id="" action="ppaction://media"/>
          </p:cNvPr>
          <p:cNvPicPr>
            <a:picLocks noRot="1" noChangeAspect="1"/>
          </p:cNvPicPr>
          <p:nvPr>
            <a:wavAudioFile r:embed="rId2" name="Slide2_Machine.wav"/>
          </p:nvPr>
        </p:nvPicPr>
        <p:blipFill>
          <a:blip r:embed="rId7"/>
          <a:stretch>
            <a:fillRect/>
          </a:stretch>
        </p:blipFill>
        <p:spPr>
          <a:xfrm>
            <a:off x="8458200" y="6019800"/>
            <a:ext cx="304800" cy="304800"/>
          </a:xfrm>
          <a:prstGeom prst="rect">
            <a:avLst/>
          </a:prstGeom>
        </p:spPr>
      </p:pic>
    </p:spTree>
    <p:custDataLst>
      <p:tags r:id="rId1"/>
    </p:custDataLst>
  </p:cSld>
  <p:clrMapOvr>
    <a:masterClrMapping/>
  </p:clrMapOvr>
  <p:transition advTm="18316">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par>
                                <p:cTn id="10" presetID="35" presetClass="entr" presetSubtype="0" fill="hold" nodeType="withEffect">
                                  <p:stCondLst>
                                    <p:cond delay="0"/>
                                  </p:stCondLst>
                                  <p:childTnLst>
                                    <p:set>
                                      <p:cBhvr>
                                        <p:cTn id="11" dur="1" fill="hold">
                                          <p:stCondLst>
                                            <p:cond delay="0"/>
                                          </p:stCondLst>
                                        </p:cTn>
                                        <p:tgtEl>
                                          <p:spTgt spid="16388"/>
                                        </p:tgtEl>
                                        <p:attrNameLst>
                                          <p:attrName>style.visibility</p:attrName>
                                        </p:attrNameLst>
                                      </p:cBhvr>
                                      <p:to>
                                        <p:strVal val="visible"/>
                                      </p:to>
                                    </p:set>
                                    <p:animEffect transition="in" filter="fade">
                                      <p:cBhvr>
                                        <p:cTn id="12" dur="2000"/>
                                        <p:tgtEl>
                                          <p:spTgt spid="16388"/>
                                        </p:tgtEl>
                                      </p:cBhvr>
                                    </p:animEffect>
                                    <p:anim calcmode="lin" valueType="num">
                                      <p:cBhvr>
                                        <p:cTn id="13" dur="2000" fill="hold"/>
                                        <p:tgtEl>
                                          <p:spTgt spid="16388"/>
                                        </p:tgtEl>
                                        <p:attrNameLst>
                                          <p:attrName>style.rotation</p:attrName>
                                        </p:attrNameLst>
                                      </p:cBhvr>
                                      <p:tavLst>
                                        <p:tav tm="0">
                                          <p:val>
                                            <p:fltVal val="720"/>
                                          </p:val>
                                        </p:tav>
                                        <p:tav tm="100000">
                                          <p:val>
                                            <p:fltVal val="0"/>
                                          </p:val>
                                        </p:tav>
                                      </p:tavLst>
                                    </p:anim>
                                    <p:anim calcmode="lin" valueType="num">
                                      <p:cBhvr>
                                        <p:cTn id="14" dur="2000" fill="hold"/>
                                        <p:tgtEl>
                                          <p:spTgt spid="16388"/>
                                        </p:tgtEl>
                                        <p:attrNameLst>
                                          <p:attrName>ppt_h</p:attrName>
                                        </p:attrNameLst>
                                      </p:cBhvr>
                                      <p:tavLst>
                                        <p:tav tm="0">
                                          <p:val>
                                            <p:fltVal val="0"/>
                                          </p:val>
                                        </p:tav>
                                        <p:tav tm="100000">
                                          <p:val>
                                            <p:strVal val="#ppt_h"/>
                                          </p:val>
                                        </p:tav>
                                      </p:tavLst>
                                    </p:anim>
                                    <p:anim calcmode="lin" valueType="num">
                                      <p:cBhvr>
                                        <p:cTn id="15" dur="2000" fill="hold"/>
                                        <p:tgtEl>
                                          <p:spTgt spid="16388"/>
                                        </p:tgtEl>
                                        <p:attrNameLst>
                                          <p:attrName>ppt_w</p:attrName>
                                        </p:attrNameLst>
                                      </p:cBhvr>
                                      <p:tavLst>
                                        <p:tav tm="0">
                                          <p:val>
                                            <p:fltVal val="0"/>
                                          </p:val>
                                        </p:tav>
                                        <p:tav tm="100000">
                                          <p:val>
                                            <p:strVal val="#ppt_w"/>
                                          </p:val>
                                        </p:tav>
                                      </p:tavLst>
                                    </p:anim>
                                  </p:childTnLst>
                                </p:cTn>
                              </p:par>
                            </p:childTnLst>
                          </p:cTn>
                        </p:par>
                      </p:childTnLst>
                    </p:cTn>
                  </p:par>
                  <p:par>
                    <p:cTn id="16" fill="hold">
                      <p:stCondLst>
                        <p:cond delay="indefinite"/>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1" fill="hold"/>
                                        <p:tgtEl>
                                          <p:spTgt spid="7"/>
                                        </p:tgtEl>
                                      </p:cBhvr>
                                    </p:cmd>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nodeType="clickEffect">
                                  <p:stCondLst>
                                    <p:cond delay="0"/>
                                  </p:stCondLst>
                                  <p:iterate type="lt">
                                    <p:tmPct val="50000"/>
                                  </p:iterate>
                                  <p:childTnLst>
                                    <p:set>
                                      <p:cBhvr>
                                        <p:cTn id="2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2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6" dur="80"/>
                                        <p:tgtEl>
                                          <p:spTgt spid="3">
                                            <p:txEl>
                                              <p:pRg st="0" end="0"/>
                                            </p:txEl>
                                          </p:spTgt>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nodeType="clickEffect">
                                  <p:stCondLst>
                                    <p:cond delay="0"/>
                                  </p:stCondLst>
                                  <p:iterate type="lt">
                                    <p:tmPct val="50000"/>
                                  </p:iterate>
                                  <p:childTnLst>
                                    <p:set>
                                      <p:cBhvr>
                                        <p:cTn id="30"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31"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33" dur="80"/>
                                        <p:tgtEl>
                                          <p:spTgt spid="8">
                                            <p:txEl>
                                              <p:pRg st="0" end="0"/>
                                            </p:txEl>
                                          </p:spTgt>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nodeType="clickEffect">
                                  <p:stCondLst>
                                    <p:cond delay="0"/>
                                  </p:stCondLst>
                                  <p:iterate type="lt">
                                    <p:tmPct val="50000"/>
                                  </p:iterate>
                                  <p:childTnLst>
                                    <p:set>
                                      <p:cBhvr>
                                        <p:cTn id="37" dur="1" fill="hold">
                                          <p:stCondLst>
                                            <p:cond delay="0"/>
                                          </p:stCondLst>
                                        </p:cTn>
                                        <p:tgtEl>
                                          <p:spTgt spid="8">
                                            <p:txEl>
                                              <p:pRg st="1" end="1"/>
                                            </p:txEl>
                                          </p:spTgt>
                                        </p:tgtEl>
                                        <p:attrNameLst>
                                          <p:attrName>style.visibility</p:attrName>
                                        </p:attrNameLst>
                                      </p:cBhvr>
                                      <p:to>
                                        <p:strVal val="visible"/>
                                      </p:to>
                                    </p:set>
                                    <p:anim calcmode="discrete" valueType="clr">
                                      <p:cBhvr override="childStyle">
                                        <p:cTn id="38" dur="80"/>
                                        <p:tgtEl>
                                          <p:spTgt spid="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8">
                                            <p:txEl>
                                              <p:pRg st="1" end="1"/>
                                            </p:txEl>
                                          </p:spTgt>
                                        </p:tgtEl>
                                        <p:attrNameLst>
                                          <p:attrName>fillcolor</p:attrName>
                                        </p:attrNameLst>
                                      </p:cBhvr>
                                      <p:tavLst>
                                        <p:tav tm="0">
                                          <p:val>
                                            <p:clrVal>
                                              <a:schemeClr val="accent2"/>
                                            </p:clrVal>
                                          </p:val>
                                        </p:tav>
                                        <p:tav tm="50000">
                                          <p:val>
                                            <p:clrVal>
                                              <a:schemeClr val="hlink"/>
                                            </p:clrVal>
                                          </p:val>
                                        </p:tav>
                                      </p:tavLst>
                                    </p:anim>
                                    <p:set>
                                      <p:cBhvr>
                                        <p:cTn id="40" dur="80"/>
                                        <p:tgtEl>
                                          <p:spTgt spid="8">
                                            <p:txEl>
                                              <p:pRg st="1" end="1"/>
                                            </p:txEl>
                                          </p:spTgt>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27" presetClass="entr" presetSubtype="0" fill="hold" nodeType="clickEffect">
                                  <p:stCondLst>
                                    <p:cond delay="0"/>
                                  </p:stCondLst>
                                  <p:iterate type="lt">
                                    <p:tmPct val="50000"/>
                                  </p:iterate>
                                  <p:childTnLst>
                                    <p:set>
                                      <p:cBhvr>
                                        <p:cTn id="44" dur="1" fill="hold">
                                          <p:stCondLst>
                                            <p:cond delay="0"/>
                                          </p:stCondLst>
                                        </p:cTn>
                                        <p:tgtEl>
                                          <p:spTgt spid="8">
                                            <p:txEl>
                                              <p:pRg st="2" end="2"/>
                                            </p:txEl>
                                          </p:spTgt>
                                        </p:tgtEl>
                                        <p:attrNameLst>
                                          <p:attrName>style.visibility</p:attrName>
                                        </p:attrNameLst>
                                      </p:cBhvr>
                                      <p:to>
                                        <p:strVal val="visible"/>
                                      </p:to>
                                    </p:set>
                                    <p:anim calcmode="discrete" valueType="clr">
                                      <p:cBhvr override="childStyle">
                                        <p:cTn id="45" dur="80"/>
                                        <p:tgtEl>
                                          <p:spTgt spid="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8">
                                            <p:txEl>
                                              <p:pRg st="2" end="2"/>
                                            </p:txEl>
                                          </p:spTgt>
                                        </p:tgtEl>
                                        <p:attrNameLst>
                                          <p:attrName>fillcolor</p:attrName>
                                        </p:attrNameLst>
                                      </p:cBhvr>
                                      <p:tavLst>
                                        <p:tav tm="0">
                                          <p:val>
                                            <p:clrVal>
                                              <a:schemeClr val="accent2"/>
                                            </p:clrVal>
                                          </p:val>
                                        </p:tav>
                                        <p:tav tm="50000">
                                          <p:val>
                                            <p:clrVal>
                                              <a:schemeClr val="hlink"/>
                                            </p:clrVal>
                                          </p:val>
                                        </p:tav>
                                      </p:tavLst>
                                    </p:anim>
                                    <p:set>
                                      <p:cBhvr>
                                        <p:cTn id="47" dur="80"/>
                                        <p:tgtEl>
                                          <p:spTgt spid="8">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48"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2286000"/>
            <a:ext cx="7848600" cy="762000"/>
          </a:xfrm>
        </p:spPr>
        <p:txBody>
          <a:bodyPr/>
          <a:lstStyle/>
          <a:p>
            <a:r>
              <a:rPr lang="en-US" sz="3600" dirty="0" smtClean="0"/>
              <a:t>There are six kinds of simple machines:</a:t>
            </a:r>
          </a:p>
          <a:p>
            <a:endParaRPr lang="en-US" dirty="0"/>
          </a:p>
        </p:txBody>
      </p:sp>
      <p:sp>
        <p:nvSpPr>
          <p:cNvPr id="4" name="Text Placeholder 3"/>
          <p:cNvSpPr>
            <a:spLocks noGrp="1"/>
          </p:cNvSpPr>
          <p:nvPr>
            <p:ph type="body" sz="quarter" idx="10"/>
          </p:nvPr>
        </p:nvSpPr>
        <p:spPr>
          <a:xfrm>
            <a:off x="685800" y="762000"/>
            <a:ext cx="7690114" cy="1384994"/>
          </a:xfrm>
        </p:spPr>
        <p:txBody>
          <a:bodyPr/>
          <a:lstStyle/>
          <a:p>
            <a:r>
              <a:rPr sz="9000" smtClean="0"/>
              <a:t>Types of Machines</a:t>
            </a:r>
            <a:endParaRPr lang="en-US" sz="9000" dirty="0"/>
          </a:p>
        </p:txBody>
      </p:sp>
      <p:sp>
        <p:nvSpPr>
          <p:cNvPr id="8" name="Text Placeholder 2"/>
          <p:cNvSpPr txBox="1">
            <a:spLocks/>
          </p:cNvSpPr>
          <p:nvPr/>
        </p:nvSpPr>
        <p:spPr>
          <a:xfrm>
            <a:off x="381000" y="3581400"/>
            <a:ext cx="8382000" cy="2971800"/>
          </a:xfrm>
          <a:prstGeom prst="rect">
            <a:avLst/>
          </a:prstGeom>
        </p:spPr>
        <p:txBody>
          <a:bodyPr vert="horz" lIns="0" tIns="0" rIns="0" bIns="0" rtlCol="0" anchor="t" anchorCtr="0">
            <a:normAutofit/>
            <a:scene3d>
              <a:camera prst="orthographicFront"/>
              <a:lightRig rig="flat" dir="t"/>
            </a:scene3d>
            <a:sp3d extrusionH="88900" contourW="2540">
              <a:bevelT w="38100" h="31750"/>
              <a:contourClr>
                <a:srgbClr val="F4A234"/>
              </a:contourClr>
            </a:sp3d>
          </a:bodyPr>
          <a:lstStyle/>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endParaRPr kumimoji="0" lang="en-US" sz="3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Text Placeholder 2"/>
          <p:cNvSpPr txBox="1">
            <a:spLocks/>
          </p:cNvSpPr>
          <p:nvPr/>
        </p:nvSpPr>
        <p:spPr>
          <a:xfrm>
            <a:off x="533400" y="3048000"/>
            <a:ext cx="8229600" cy="3352800"/>
          </a:xfrm>
          <a:prstGeom prst="rect">
            <a:avLst/>
          </a:prstGeom>
        </p:spPr>
        <p:txBody>
          <a:bodyPr vert="horz" lIns="0" tIns="0" rIns="0" bIns="0" rtlCol="0" anchor="t" anchorCtr="0">
            <a:normAutofit lnSpcReduction="10000"/>
            <a:scene3d>
              <a:camera prst="orthographicFront"/>
              <a:lightRig rig="flat" dir="t"/>
            </a:scene3d>
            <a:sp3d extrusionH="88900" contourW="2540">
              <a:bevelT w="38100" h="31750"/>
              <a:contourClr>
                <a:srgbClr val="F4A234"/>
              </a:contourClr>
            </a:sp3d>
          </a:bodyPr>
          <a:lstStyle/>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inclined</a:t>
            </a:r>
            <a:r>
              <a:rPr kumimoji="0" lang="en-US" sz="3600" b="0" i="0" u="none" strike="noStrike" kern="1200" cap="none" spc="0" normalizeH="0" noProof="0" dirty="0" smtClean="0">
                <a:ln>
                  <a:noFill/>
                </a:ln>
                <a:solidFill>
                  <a:schemeClr val="tx1"/>
                </a:solidFill>
                <a:effectLst/>
                <a:uLnTx/>
                <a:uFillTx/>
                <a:latin typeface="+mn-lt"/>
                <a:ea typeface="+mn-ea"/>
                <a:cs typeface="+mn-cs"/>
              </a:rPr>
              <a:t> plane</a:t>
            </a:r>
          </a:p>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wedge</a:t>
            </a:r>
          </a:p>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screw</a:t>
            </a:r>
          </a:p>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lever</a:t>
            </a:r>
          </a:p>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wheel and axle</a:t>
            </a:r>
          </a:p>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lang="en-US" sz="3600" dirty="0" smtClean="0"/>
              <a:t>pulley</a:t>
            </a:r>
            <a:endParaRPr kumimoji="0" lang="en-US" sz="36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4338" name="Picture 2" descr="http://lib.store.yahoo.net/lib/discoverthis/simple-machines-set-a.gif"/>
          <p:cNvPicPr>
            <a:picLocks noChangeAspect="1" noChangeArrowheads="1"/>
          </p:cNvPicPr>
          <p:nvPr/>
        </p:nvPicPr>
        <p:blipFill>
          <a:blip r:embed="rId6"/>
          <a:srcRect/>
          <a:stretch>
            <a:fillRect/>
          </a:stretch>
        </p:blipFill>
        <p:spPr bwMode="auto">
          <a:xfrm>
            <a:off x="3962400" y="2895600"/>
            <a:ext cx="4876800" cy="2809037"/>
          </a:xfrm>
          <a:prstGeom prst="rect">
            <a:avLst/>
          </a:prstGeom>
          <a:noFill/>
        </p:spPr>
      </p:pic>
      <p:pic>
        <p:nvPicPr>
          <p:cNvPr id="9" name="Slide3_types.wav">
            <a:hlinkClick r:id="" action="ppaction://media"/>
          </p:cNvPr>
          <p:cNvPicPr>
            <a:picLocks noRot="1" noChangeAspect="1"/>
          </p:cNvPicPr>
          <p:nvPr>
            <a:wavAudioFile r:embed="rId2" name="Slide3_types.wav"/>
          </p:nvPr>
        </p:nvPicPr>
        <p:blipFill>
          <a:blip r:embed="rId7"/>
          <a:stretch>
            <a:fillRect/>
          </a:stretch>
        </p:blipFill>
        <p:spPr>
          <a:xfrm>
            <a:off x="8458200" y="6096000"/>
            <a:ext cx="304800" cy="304800"/>
          </a:xfrm>
          <a:prstGeom prst="rect">
            <a:avLst/>
          </a:prstGeom>
        </p:spPr>
      </p:pic>
    </p:spTree>
    <p:custDataLst>
      <p:tags r:id="rId1"/>
    </p:custDataLst>
  </p:cSld>
  <p:clrMapOvr>
    <a:masterClrMapping/>
  </p:clrMapOvr>
  <p:transition advTm="1828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par>
                                <p:cTn id="10" presetID="35" presetClass="entr" presetSubtype="0" fill="hold" nodeType="withEffect">
                                  <p:stCondLst>
                                    <p:cond delay="0"/>
                                  </p:stCondLst>
                                  <p:childTnLst>
                                    <p:set>
                                      <p:cBhvr>
                                        <p:cTn id="11" dur="1" fill="hold">
                                          <p:stCondLst>
                                            <p:cond delay="0"/>
                                          </p:stCondLst>
                                        </p:cTn>
                                        <p:tgtEl>
                                          <p:spTgt spid="14338"/>
                                        </p:tgtEl>
                                        <p:attrNameLst>
                                          <p:attrName>style.visibility</p:attrName>
                                        </p:attrNameLst>
                                      </p:cBhvr>
                                      <p:to>
                                        <p:strVal val="visible"/>
                                      </p:to>
                                    </p:set>
                                    <p:animEffect transition="in" filter="fade">
                                      <p:cBhvr>
                                        <p:cTn id="12" dur="2000"/>
                                        <p:tgtEl>
                                          <p:spTgt spid="14338"/>
                                        </p:tgtEl>
                                      </p:cBhvr>
                                    </p:animEffect>
                                    <p:anim calcmode="lin" valueType="num">
                                      <p:cBhvr>
                                        <p:cTn id="13" dur="2000" fill="hold"/>
                                        <p:tgtEl>
                                          <p:spTgt spid="14338"/>
                                        </p:tgtEl>
                                        <p:attrNameLst>
                                          <p:attrName>style.rotation</p:attrName>
                                        </p:attrNameLst>
                                      </p:cBhvr>
                                      <p:tavLst>
                                        <p:tav tm="0">
                                          <p:val>
                                            <p:fltVal val="720"/>
                                          </p:val>
                                        </p:tav>
                                        <p:tav tm="100000">
                                          <p:val>
                                            <p:fltVal val="0"/>
                                          </p:val>
                                        </p:tav>
                                      </p:tavLst>
                                    </p:anim>
                                    <p:anim calcmode="lin" valueType="num">
                                      <p:cBhvr>
                                        <p:cTn id="14" dur="2000" fill="hold"/>
                                        <p:tgtEl>
                                          <p:spTgt spid="14338"/>
                                        </p:tgtEl>
                                        <p:attrNameLst>
                                          <p:attrName>ppt_h</p:attrName>
                                        </p:attrNameLst>
                                      </p:cBhvr>
                                      <p:tavLst>
                                        <p:tav tm="0">
                                          <p:val>
                                            <p:fltVal val="0"/>
                                          </p:val>
                                        </p:tav>
                                        <p:tav tm="100000">
                                          <p:val>
                                            <p:strVal val="#ppt_h"/>
                                          </p:val>
                                        </p:tav>
                                      </p:tavLst>
                                    </p:anim>
                                    <p:anim calcmode="lin" valueType="num">
                                      <p:cBhvr>
                                        <p:cTn id="15" dur="2000" fill="hold"/>
                                        <p:tgtEl>
                                          <p:spTgt spid="14338"/>
                                        </p:tgtEl>
                                        <p:attrNameLst>
                                          <p:attrName>ppt_w</p:attrName>
                                        </p:attrNameLst>
                                      </p:cBhvr>
                                      <p:tavLst>
                                        <p:tav tm="0">
                                          <p:val>
                                            <p:fltVal val="0"/>
                                          </p:val>
                                        </p:tav>
                                        <p:tav tm="100000">
                                          <p:val>
                                            <p:strVal val="#ppt_w"/>
                                          </p:val>
                                        </p:tav>
                                      </p:tavLst>
                                    </p:anim>
                                  </p:childTnLst>
                                </p:cTn>
                              </p:par>
                            </p:childTnLst>
                          </p:cTn>
                        </p:par>
                      </p:childTnLst>
                    </p:cTn>
                  </p:par>
                  <p:par>
                    <p:cTn id="16" fill="hold">
                      <p:stCondLst>
                        <p:cond delay="indefinite"/>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1" fill="hold"/>
                                        <p:tgtEl>
                                          <p:spTgt spid="9"/>
                                        </p:tgtEl>
                                      </p:cBhvr>
                                    </p:cmd>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nodeType="clickEffect">
                                  <p:stCondLst>
                                    <p:cond delay="0"/>
                                  </p:stCondLst>
                                  <p:iterate type="lt">
                                    <p:tmPct val="50000"/>
                                  </p:iterate>
                                  <p:childTnLst>
                                    <p:set>
                                      <p:cBhvr>
                                        <p:cTn id="2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2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6" dur="80"/>
                                        <p:tgtEl>
                                          <p:spTgt spid="3">
                                            <p:txEl>
                                              <p:pRg st="0" end="0"/>
                                            </p:txEl>
                                          </p:spTgt>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nodeType="clickEffect">
                                  <p:stCondLst>
                                    <p:cond delay="0"/>
                                  </p:stCondLst>
                                  <p:iterate type="lt">
                                    <p:tmPct val="50000"/>
                                  </p:iterate>
                                  <p:childTnLst>
                                    <p:set>
                                      <p:cBhvr>
                                        <p:cTn id="30"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31"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33" dur="80"/>
                                        <p:tgtEl>
                                          <p:spTgt spid="5">
                                            <p:txEl>
                                              <p:pRg st="0" end="0"/>
                                            </p:txEl>
                                          </p:spTgt>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nodeType="clickEffect">
                                  <p:stCondLst>
                                    <p:cond delay="0"/>
                                  </p:stCondLst>
                                  <p:iterate type="lt">
                                    <p:tmPct val="50000"/>
                                  </p:iterate>
                                  <p:childTnLst>
                                    <p:set>
                                      <p:cBhvr>
                                        <p:cTn id="37"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38"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40" dur="80"/>
                                        <p:tgtEl>
                                          <p:spTgt spid="5">
                                            <p:txEl>
                                              <p:pRg st="1" end="1"/>
                                            </p:txEl>
                                          </p:spTgt>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27" presetClass="entr" presetSubtype="0" fill="hold" nodeType="clickEffect">
                                  <p:stCondLst>
                                    <p:cond delay="0"/>
                                  </p:stCondLst>
                                  <p:iterate type="lt">
                                    <p:tmPct val="50000"/>
                                  </p:iterate>
                                  <p:childTnLst>
                                    <p:set>
                                      <p:cBhvr>
                                        <p:cTn id="44" dur="1" fill="hold">
                                          <p:stCondLst>
                                            <p:cond delay="0"/>
                                          </p:stCondLst>
                                        </p:cTn>
                                        <p:tgtEl>
                                          <p:spTgt spid="5">
                                            <p:txEl>
                                              <p:pRg st="2" end="2"/>
                                            </p:txEl>
                                          </p:spTgt>
                                        </p:tgtEl>
                                        <p:attrNameLst>
                                          <p:attrName>style.visibility</p:attrName>
                                        </p:attrNameLst>
                                      </p:cBhvr>
                                      <p:to>
                                        <p:strVal val="visible"/>
                                      </p:to>
                                    </p:set>
                                    <p:anim calcmode="discrete" valueType="clr">
                                      <p:cBhvr override="childStyle">
                                        <p:cTn id="45" dur="80"/>
                                        <p:tgtEl>
                                          <p:spTgt spid="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5">
                                            <p:txEl>
                                              <p:pRg st="2" end="2"/>
                                            </p:txEl>
                                          </p:spTgt>
                                        </p:tgtEl>
                                        <p:attrNameLst>
                                          <p:attrName>fillcolor</p:attrName>
                                        </p:attrNameLst>
                                      </p:cBhvr>
                                      <p:tavLst>
                                        <p:tav tm="0">
                                          <p:val>
                                            <p:clrVal>
                                              <a:schemeClr val="accent2"/>
                                            </p:clrVal>
                                          </p:val>
                                        </p:tav>
                                        <p:tav tm="50000">
                                          <p:val>
                                            <p:clrVal>
                                              <a:schemeClr val="hlink"/>
                                            </p:clrVal>
                                          </p:val>
                                        </p:tav>
                                      </p:tavLst>
                                    </p:anim>
                                    <p:set>
                                      <p:cBhvr>
                                        <p:cTn id="47" dur="80"/>
                                        <p:tgtEl>
                                          <p:spTgt spid="5">
                                            <p:txEl>
                                              <p:pRg st="2" end="2"/>
                                            </p:txEl>
                                          </p:spTgt>
                                        </p:tgtEl>
                                        <p:attrNameLst>
                                          <p:attrName>fill.type</p:attrName>
                                        </p:attrNameLst>
                                      </p:cBhvr>
                                      <p:to>
                                        <p:strVal val="solid"/>
                                      </p:to>
                                    </p:set>
                                  </p:childTnLst>
                                </p:cTn>
                              </p:par>
                            </p:childTnLst>
                          </p:cTn>
                        </p:par>
                      </p:childTnLst>
                    </p:cTn>
                  </p:par>
                  <p:par>
                    <p:cTn id="48" fill="hold">
                      <p:stCondLst>
                        <p:cond delay="indefinite"/>
                      </p:stCondLst>
                      <p:childTnLst>
                        <p:par>
                          <p:cTn id="49" fill="hold">
                            <p:stCondLst>
                              <p:cond delay="0"/>
                            </p:stCondLst>
                            <p:childTnLst>
                              <p:par>
                                <p:cTn id="50" presetID="27" presetClass="entr" presetSubtype="0" fill="hold" nodeType="clickEffect">
                                  <p:stCondLst>
                                    <p:cond delay="0"/>
                                  </p:stCondLst>
                                  <p:iterate type="lt">
                                    <p:tmPct val="50000"/>
                                  </p:iterate>
                                  <p:childTnLst>
                                    <p:set>
                                      <p:cBhvr>
                                        <p:cTn id="51" dur="1" fill="hold">
                                          <p:stCondLst>
                                            <p:cond delay="0"/>
                                          </p:stCondLst>
                                        </p:cTn>
                                        <p:tgtEl>
                                          <p:spTgt spid="5">
                                            <p:txEl>
                                              <p:pRg st="3" end="3"/>
                                            </p:txEl>
                                          </p:spTgt>
                                        </p:tgtEl>
                                        <p:attrNameLst>
                                          <p:attrName>style.visibility</p:attrName>
                                        </p:attrNameLst>
                                      </p:cBhvr>
                                      <p:to>
                                        <p:strVal val="visible"/>
                                      </p:to>
                                    </p:set>
                                    <p:anim calcmode="discrete" valueType="clr">
                                      <p:cBhvr override="childStyle">
                                        <p:cTn id="52" dur="80"/>
                                        <p:tgtEl>
                                          <p:spTgt spid="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5">
                                            <p:txEl>
                                              <p:pRg st="3" end="3"/>
                                            </p:txEl>
                                          </p:spTgt>
                                        </p:tgtEl>
                                        <p:attrNameLst>
                                          <p:attrName>fillcolor</p:attrName>
                                        </p:attrNameLst>
                                      </p:cBhvr>
                                      <p:tavLst>
                                        <p:tav tm="0">
                                          <p:val>
                                            <p:clrVal>
                                              <a:schemeClr val="accent2"/>
                                            </p:clrVal>
                                          </p:val>
                                        </p:tav>
                                        <p:tav tm="50000">
                                          <p:val>
                                            <p:clrVal>
                                              <a:schemeClr val="hlink"/>
                                            </p:clrVal>
                                          </p:val>
                                        </p:tav>
                                      </p:tavLst>
                                    </p:anim>
                                    <p:set>
                                      <p:cBhvr>
                                        <p:cTn id="54" dur="80"/>
                                        <p:tgtEl>
                                          <p:spTgt spid="5">
                                            <p:txEl>
                                              <p:pRg st="3" end="3"/>
                                            </p:txEl>
                                          </p:spTgt>
                                        </p:tgtEl>
                                        <p:attrNameLst>
                                          <p:attrName>fill.type</p:attrName>
                                        </p:attrNameLst>
                                      </p:cBhvr>
                                      <p:to>
                                        <p:strVal val="solid"/>
                                      </p:to>
                                    </p:set>
                                  </p:childTnLst>
                                </p:cTn>
                              </p:par>
                            </p:childTnLst>
                          </p:cTn>
                        </p:par>
                      </p:childTnLst>
                    </p:cTn>
                  </p:par>
                  <p:par>
                    <p:cTn id="55" fill="hold">
                      <p:stCondLst>
                        <p:cond delay="indefinite"/>
                      </p:stCondLst>
                      <p:childTnLst>
                        <p:par>
                          <p:cTn id="56" fill="hold">
                            <p:stCondLst>
                              <p:cond delay="0"/>
                            </p:stCondLst>
                            <p:childTnLst>
                              <p:par>
                                <p:cTn id="57" presetID="27" presetClass="entr" presetSubtype="0" fill="hold" nodeType="clickEffect">
                                  <p:stCondLst>
                                    <p:cond delay="0"/>
                                  </p:stCondLst>
                                  <p:iterate type="lt">
                                    <p:tmPct val="50000"/>
                                  </p:iterate>
                                  <p:childTnLst>
                                    <p:set>
                                      <p:cBhvr>
                                        <p:cTn id="58" dur="1" fill="hold">
                                          <p:stCondLst>
                                            <p:cond delay="0"/>
                                          </p:stCondLst>
                                        </p:cTn>
                                        <p:tgtEl>
                                          <p:spTgt spid="5">
                                            <p:txEl>
                                              <p:pRg st="4" end="4"/>
                                            </p:txEl>
                                          </p:spTgt>
                                        </p:tgtEl>
                                        <p:attrNameLst>
                                          <p:attrName>style.visibility</p:attrName>
                                        </p:attrNameLst>
                                      </p:cBhvr>
                                      <p:to>
                                        <p:strVal val="visible"/>
                                      </p:to>
                                    </p:set>
                                    <p:anim calcmode="discrete" valueType="clr">
                                      <p:cBhvr override="childStyle">
                                        <p:cTn id="59" dur="80"/>
                                        <p:tgtEl>
                                          <p:spTgt spid="5">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0" dur="80"/>
                                        <p:tgtEl>
                                          <p:spTgt spid="5">
                                            <p:txEl>
                                              <p:pRg st="4" end="4"/>
                                            </p:txEl>
                                          </p:spTgt>
                                        </p:tgtEl>
                                        <p:attrNameLst>
                                          <p:attrName>fillcolor</p:attrName>
                                        </p:attrNameLst>
                                      </p:cBhvr>
                                      <p:tavLst>
                                        <p:tav tm="0">
                                          <p:val>
                                            <p:clrVal>
                                              <a:schemeClr val="accent2"/>
                                            </p:clrVal>
                                          </p:val>
                                        </p:tav>
                                        <p:tav tm="50000">
                                          <p:val>
                                            <p:clrVal>
                                              <a:schemeClr val="hlink"/>
                                            </p:clrVal>
                                          </p:val>
                                        </p:tav>
                                      </p:tavLst>
                                    </p:anim>
                                    <p:set>
                                      <p:cBhvr>
                                        <p:cTn id="61" dur="80"/>
                                        <p:tgtEl>
                                          <p:spTgt spid="5">
                                            <p:txEl>
                                              <p:pRg st="4" end="4"/>
                                            </p:txEl>
                                          </p:spTgt>
                                        </p:tgtEl>
                                        <p:attrNameLst>
                                          <p:attrName>fill.type</p:attrName>
                                        </p:attrNameLst>
                                      </p:cBhvr>
                                      <p:to>
                                        <p:strVal val="solid"/>
                                      </p:to>
                                    </p:set>
                                  </p:childTnLst>
                                </p:cTn>
                              </p:par>
                            </p:childTnLst>
                          </p:cTn>
                        </p:par>
                      </p:childTnLst>
                    </p:cTn>
                  </p:par>
                  <p:par>
                    <p:cTn id="62" fill="hold">
                      <p:stCondLst>
                        <p:cond delay="indefinite"/>
                      </p:stCondLst>
                      <p:childTnLst>
                        <p:par>
                          <p:cTn id="63" fill="hold">
                            <p:stCondLst>
                              <p:cond delay="0"/>
                            </p:stCondLst>
                            <p:childTnLst>
                              <p:par>
                                <p:cTn id="64" presetID="27" presetClass="entr" presetSubtype="0" fill="hold" nodeType="clickEffect">
                                  <p:stCondLst>
                                    <p:cond delay="0"/>
                                  </p:stCondLst>
                                  <p:iterate type="lt">
                                    <p:tmPct val="50000"/>
                                  </p:iterate>
                                  <p:childTnLst>
                                    <p:set>
                                      <p:cBhvr>
                                        <p:cTn id="65" dur="1" fill="hold">
                                          <p:stCondLst>
                                            <p:cond delay="0"/>
                                          </p:stCondLst>
                                        </p:cTn>
                                        <p:tgtEl>
                                          <p:spTgt spid="5">
                                            <p:txEl>
                                              <p:pRg st="5" end="5"/>
                                            </p:txEl>
                                          </p:spTgt>
                                        </p:tgtEl>
                                        <p:attrNameLst>
                                          <p:attrName>style.visibility</p:attrName>
                                        </p:attrNameLst>
                                      </p:cBhvr>
                                      <p:to>
                                        <p:strVal val="visible"/>
                                      </p:to>
                                    </p:set>
                                    <p:anim calcmode="discrete" valueType="clr">
                                      <p:cBhvr override="childStyle">
                                        <p:cTn id="66" dur="80"/>
                                        <p:tgtEl>
                                          <p:spTgt spid="5">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7" dur="80"/>
                                        <p:tgtEl>
                                          <p:spTgt spid="5">
                                            <p:txEl>
                                              <p:pRg st="5" end="5"/>
                                            </p:txEl>
                                          </p:spTgt>
                                        </p:tgtEl>
                                        <p:attrNameLst>
                                          <p:attrName>fillcolor</p:attrName>
                                        </p:attrNameLst>
                                      </p:cBhvr>
                                      <p:tavLst>
                                        <p:tav tm="0">
                                          <p:val>
                                            <p:clrVal>
                                              <a:schemeClr val="accent2"/>
                                            </p:clrVal>
                                          </p:val>
                                        </p:tav>
                                        <p:tav tm="50000">
                                          <p:val>
                                            <p:clrVal>
                                              <a:schemeClr val="hlink"/>
                                            </p:clrVal>
                                          </p:val>
                                        </p:tav>
                                      </p:tavLst>
                                    </p:anim>
                                    <p:set>
                                      <p:cBhvr>
                                        <p:cTn id="68" dur="80"/>
                                        <p:tgtEl>
                                          <p:spTgt spid="5">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69"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2286000"/>
            <a:ext cx="7848600" cy="1219200"/>
          </a:xfrm>
        </p:spPr>
        <p:txBody>
          <a:bodyPr/>
          <a:lstStyle/>
          <a:p>
            <a:r>
              <a:rPr lang="en-US" sz="3600" dirty="0" smtClean="0"/>
              <a:t>A slanting surface connecting a lower level to a higher level.</a:t>
            </a:r>
          </a:p>
          <a:p>
            <a:endParaRPr lang="en-US" sz="3600" dirty="0" smtClean="0"/>
          </a:p>
          <a:p>
            <a:r>
              <a:rPr lang="en-US" sz="3600" dirty="0" smtClean="0"/>
              <a:t>Example:</a:t>
            </a:r>
            <a:endParaRPr lang="en-US" dirty="0"/>
          </a:p>
        </p:txBody>
      </p:sp>
      <p:sp>
        <p:nvSpPr>
          <p:cNvPr id="4" name="Text Placeholder 3"/>
          <p:cNvSpPr>
            <a:spLocks noGrp="1"/>
          </p:cNvSpPr>
          <p:nvPr>
            <p:ph type="body" sz="quarter" idx="10"/>
          </p:nvPr>
        </p:nvSpPr>
        <p:spPr>
          <a:xfrm>
            <a:off x="685800" y="762000"/>
            <a:ext cx="7690114" cy="1384994"/>
          </a:xfrm>
        </p:spPr>
        <p:txBody>
          <a:bodyPr/>
          <a:lstStyle/>
          <a:p>
            <a:r>
              <a:rPr sz="9500" smtClean="0"/>
              <a:t>The Inclined Plane</a:t>
            </a:r>
            <a:endParaRPr lang="en-US" sz="9500" dirty="0"/>
          </a:p>
        </p:txBody>
      </p:sp>
      <p:sp>
        <p:nvSpPr>
          <p:cNvPr id="8" name="Text Placeholder 2"/>
          <p:cNvSpPr txBox="1">
            <a:spLocks/>
          </p:cNvSpPr>
          <p:nvPr/>
        </p:nvSpPr>
        <p:spPr>
          <a:xfrm>
            <a:off x="381000" y="4572000"/>
            <a:ext cx="8382000" cy="1981200"/>
          </a:xfrm>
          <a:prstGeom prst="rect">
            <a:avLst/>
          </a:prstGeom>
        </p:spPr>
        <p:txBody>
          <a:bodyPr vert="horz" lIns="0" tIns="0" rIns="0" bIns="0" rtlCol="0" anchor="t" anchorCtr="0">
            <a:normAutofit/>
            <a:scene3d>
              <a:camera prst="orthographicFront"/>
              <a:lightRig rig="flat" dir="t"/>
            </a:scene3d>
            <a:sp3d extrusionH="88900" contourW="2540">
              <a:bevelT w="38100" h="31750"/>
              <a:contourClr>
                <a:srgbClr val="F4A234"/>
              </a:contourClr>
            </a:sp3d>
          </a:bodyPr>
          <a:lstStyle/>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lang="en-US" sz="3600" dirty="0" smtClean="0"/>
              <a:t>a ramp </a:t>
            </a:r>
            <a:endParaRPr kumimoji="0" lang="en-US" sz="36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5" name="Picture 2"/>
          <p:cNvPicPr>
            <a:picLocks noChangeAspect="1" noChangeArrowheads="1"/>
          </p:cNvPicPr>
          <p:nvPr/>
        </p:nvPicPr>
        <p:blipFill>
          <a:blip r:embed="rId6"/>
          <a:srcRect/>
          <a:stretch>
            <a:fillRect/>
          </a:stretch>
        </p:blipFill>
        <p:spPr bwMode="auto">
          <a:xfrm>
            <a:off x="7010400" y="2819400"/>
            <a:ext cx="1981200" cy="1341438"/>
          </a:xfrm>
          <a:prstGeom prst="rect">
            <a:avLst/>
          </a:prstGeom>
          <a:noFill/>
          <a:ln w="9525">
            <a:noFill/>
            <a:miter lim="800000"/>
            <a:headEnd/>
            <a:tailEnd/>
          </a:ln>
        </p:spPr>
      </p:pic>
      <p:pic>
        <p:nvPicPr>
          <p:cNvPr id="6" name="Slide4_plane.wav">
            <a:hlinkClick r:id="" action="ppaction://media"/>
          </p:cNvPr>
          <p:cNvPicPr>
            <a:picLocks noRot="1" noChangeAspect="1"/>
          </p:cNvPicPr>
          <p:nvPr>
            <a:wavAudioFile r:embed="rId2" name="Slide4_plane.wav"/>
          </p:nvPr>
        </p:nvPicPr>
        <p:blipFill>
          <a:blip r:embed="rId7"/>
          <a:stretch>
            <a:fillRect/>
          </a:stretch>
        </p:blipFill>
        <p:spPr>
          <a:xfrm>
            <a:off x="8458200" y="6019800"/>
            <a:ext cx="304800" cy="304800"/>
          </a:xfrm>
          <a:prstGeom prst="rect">
            <a:avLst/>
          </a:prstGeom>
        </p:spPr>
      </p:pic>
      <p:pic>
        <p:nvPicPr>
          <p:cNvPr id="14338" name="Picture 2" descr="http://www.bartrams.net/uploads/images/ramp%20clip%20art.gif"/>
          <p:cNvPicPr>
            <a:picLocks noChangeAspect="1" noChangeArrowheads="1"/>
          </p:cNvPicPr>
          <p:nvPr/>
        </p:nvPicPr>
        <p:blipFill>
          <a:blip r:embed="rId8"/>
          <a:srcRect/>
          <a:stretch>
            <a:fillRect/>
          </a:stretch>
        </p:blipFill>
        <p:spPr bwMode="auto">
          <a:xfrm>
            <a:off x="4114800" y="3810000"/>
            <a:ext cx="1885950" cy="1905000"/>
          </a:xfrm>
          <a:prstGeom prst="rect">
            <a:avLst/>
          </a:prstGeom>
          <a:noFill/>
        </p:spPr>
      </p:pic>
    </p:spTree>
    <p:custDataLst>
      <p:tags r:id="rId1"/>
    </p:custDataLst>
  </p:cSld>
  <p:clrMapOvr>
    <a:masterClrMapping/>
  </p:clrMapOvr>
  <p:transition advTm="1520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par>
                                <p:cTn id="10" presetID="35"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style.rotation</p:attrName>
                                        </p:attrNameLst>
                                      </p:cBhvr>
                                      <p:tavLst>
                                        <p:tav tm="0">
                                          <p:val>
                                            <p:fltVal val="720"/>
                                          </p:val>
                                        </p:tav>
                                        <p:tav tm="100000">
                                          <p:val>
                                            <p:fltVal val="0"/>
                                          </p:val>
                                        </p:tav>
                                      </p:tavLst>
                                    </p:anim>
                                    <p:anim calcmode="lin" valueType="num">
                                      <p:cBhvr>
                                        <p:cTn id="14" dur="2000" fill="hold"/>
                                        <p:tgtEl>
                                          <p:spTgt spid="5"/>
                                        </p:tgtEl>
                                        <p:attrNameLst>
                                          <p:attrName>ppt_h</p:attrName>
                                        </p:attrNameLst>
                                      </p:cBhvr>
                                      <p:tavLst>
                                        <p:tav tm="0">
                                          <p:val>
                                            <p:fltVal val="0"/>
                                          </p:val>
                                        </p:tav>
                                        <p:tav tm="100000">
                                          <p:val>
                                            <p:strVal val="#ppt_h"/>
                                          </p:val>
                                        </p:tav>
                                      </p:tavLst>
                                    </p:anim>
                                    <p:anim calcmode="lin" valueType="num">
                                      <p:cBhvr>
                                        <p:cTn id="15"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6" fill="hold">
                      <p:stCondLst>
                        <p:cond delay="indefinite"/>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1" fill="hold"/>
                                        <p:tgtEl>
                                          <p:spTgt spid="6"/>
                                        </p:tgtEl>
                                      </p:cBhvr>
                                    </p:cmd>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nodeType="clickEffect">
                                  <p:stCondLst>
                                    <p:cond delay="0"/>
                                  </p:stCondLst>
                                  <p:iterate type="lt">
                                    <p:tmPct val="50000"/>
                                  </p:iterate>
                                  <p:childTnLst>
                                    <p:set>
                                      <p:cBhvr>
                                        <p:cTn id="2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2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6" dur="80"/>
                                        <p:tgtEl>
                                          <p:spTgt spid="3">
                                            <p:txEl>
                                              <p:pRg st="0" end="0"/>
                                            </p:txEl>
                                          </p:spTgt>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nodeType="clickEffect">
                                  <p:stCondLst>
                                    <p:cond delay="0"/>
                                  </p:stCondLst>
                                  <p:iterate type="lt">
                                    <p:tmPct val="50000"/>
                                  </p:iterate>
                                  <p:childTnLst>
                                    <p:set>
                                      <p:cBhvr>
                                        <p:cTn id="3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3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2" end="2"/>
                                            </p:txEl>
                                          </p:spTgt>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nodeType="clickEffect">
                                  <p:stCondLst>
                                    <p:cond delay="0"/>
                                  </p:stCondLst>
                                  <p:iterate type="lt">
                                    <p:tmPct val="50000"/>
                                  </p:iterate>
                                  <p:childTnLst>
                                    <p:set>
                                      <p:cBhvr>
                                        <p:cTn id="37"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38"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40" dur="80"/>
                                        <p:tgtEl>
                                          <p:spTgt spid="8">
                                            <p:txEl>
                                              <p:pRg st="0" end="0"/>
                                            </p:txEl>
                                          </p:spTgt>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nodeType="clickEffect">
                                  <p:stCondLst>
                                    <p:cond delay="0"/>
                                  </p:stCondLst>
                                  <p:childTnLst>
                                    <p:set>
                                      <p:cBhvr>
                                        <p:cTn id="44" dur="1" fill="hold">
                                          <p:stCondLst>
                                            <p:cond delay="0"/>
                                          </p:stCondLst>
                                        </p:cTn>
                                        <p:tgtEl>
                                          <p:spTgt spid="14338"/>
                                        </p:tgtEl>
                                        <p:attrNameLst>
                                          <p:attrName>style.visibility</p:attrName>
                                        </p:attrNameLst>
                                      </p:cBhvr>
                                      <p:to>
                                        <p:strVal val="visible"/>
                                      </p:to>
                                    </p:set>
                                    <p:anim calcmode="lin" valueType="num">
                                      <p:cBhvr additive="base">
                                        <p:cTn id="45" dur="500" fill="hold"/>
                                        <p:tgtEl>
                                          <p:spTgt spid="14338"/>
                                        </p:tgtEl>
                                        <p:attrNameLst>
                                          <p:attrName>ppt_x</p:attrName>
                                        </p:attrNameLst>
                                      </p:cBhvr>
                                      <p:tavLst>
                                        <p:tav tm="0">
                                          <p:val>
                                            <p:strVal val="0-#ppt_w/2"/>
                                          </p:val>
                                        </p:tav>
                                        <p:tav tm="100000">
                                          <p:val>
                                            <p:strVal val="#ppt_x"/>
                                          </p:val>
                                        </p:tav>
                                      </p:tavLst>
                                    </p:anim>
                                    <p:anim calcmode="lin" valueType="num">
                                      <p:cBhvr additive="base">
                                        <p:cTn id="46" dur="500" fill="hold"/>
                                        <p:tgtEl>
                                          <p:spTgt spid="143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47"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2286000"/>
            <a:ext cx="7848600" cy="1219200"/>
          </a:xfrm>
        </p:spPr>
        <p:txBody>
          <a:bodyPr/>
          <a:lstStyle/>
          <a:p>
            <a:r>
              <a:rPr lang="en-US" sz="3600" dirty="0" smtClean="0"/>
              <a:t>An object with at least one slanting side ending in a sharp edge, which cuts materials apart.</a:t>
            </a:r>
          </a:p>
          <a:p>
            <a:endParaRPr lang="en-US" sz="3600" dirty="0" smtClean="0"/>
          </a:p>
          <a:p>
            <a:r>
              <a:rPr lang="en-US" sz="3600" dirty="0" smtClean="0"/>
              <a:t>Examples:</a:t>
            </a:r>
          </a:p>
        </p:txBody>
      </p:sp>
      <p:sp>
        <p:nvSpPr>
          <p:cNvPr id="4" name="Text Placeholder 3"/>
          <p:cNvSpPr>
            <a:spLocks noGrp="1"/>
          </p:cNvSpPr>
          <p:nvPr>
            <p:ph type="body" sz="quarter" idx="10"/>
          </p:nvPr>
        </p:nvSpPr>
        <p:spPr>
          <a:xfrm>
            <a:off x="685800" y="762000"/>
            <a:ext cx="7690114" cy="1384994"/>
          </a:xfrm>
        </p:spPr>
        <p:txBody>
          <a:bodyPr/>
          <a:lstStyle/>
          <a:p>
            <a:r>
              <a:rPr smtClean="0"/>
              <a:t>The Wedge</a:t>
            </a:r>
            <a:endParaRPr lang="en-US" dirty="0"/>
          </a:p>
        </p:txBody>
      </p:sp>
      <p:sp>
        <p:nvSpPr>
          <p:cNvPr id="8" name="Text Placeholder 2"/>
          <p:cNvSpPr txBox="1">
            <a:spLocks/>
          </p:cNvSpPr>
          <p:nvPr/>
        </p:nvSpPr>
        <p:spPr>
          <a:xfrm>
            <a:off x="381000" y="5105400"/>
            <a:ext cx="8382000" cy="1447800"/>
          </a:xfrm>
          <a:prstGeom prst="rect">
            <a:avLst/>
          </a:prstGeom>
        </p:spPr>
        <p:txBody>
          <a:bodyPr vert="horz" lIns="0" tIns="0" rIns="0" bIns="0" rtlCol="0" anchor="t" anchorCtr="0">
            <a:normAutofit/>
            <a:scene3d>
              <a:camera prst="orthographicFront"/>
              <a:lightRig rig="flat" dir="t"/>
            </a:scene3d>
            <a:sp3d extrusionH="88900" contourW="2540">
              <a:bevelT w="38100" h="31750"/>
              <a:contourClr>
                <a:srgbClr val="F4A234"/>
              </a:contourClr>
            </a:sp3d>
          </a:bodyPr>
          <a:lstStyle/>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lang="en-US" sz="3600" dirty="0" smtClean="0"/>
              <a:t>a knife</a:t>
            </a:r>
          </a:p>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an ax</a:t>
            </a:r>
          </a:p>
        </p:txBody>
      </p:sp>
      <p:pic>
        <p:nvPicPr>
          <p:cNvPr id="5" name="Picture 2"/>
          <p:cNvPicPr>
            <a:picLocks noChangeAspect="1" noChangeArrowheads="1"/>
          </p:cNvPicPr>
          <p:nvPr/>
        </p:nvPicPr>
        <p:blipFill>
          <a:blip r:embed="rId6"/>
          <a:srcRect/>
          <a:stretch>
            <a:fillRect/>
          </a:stretch>
        </p:blipFill>
        <p:spPr bwMode="auto">
          <a:xfrm>
            <a:off x="7696200" y="811212"/>
            <a:ext cx="1371600" cy="1474788"/>
          </a:xfrm>
          <a:prstGeom prst="rect">
            <a:avLst/>
          </a:prstGeom>
          <a:noFill/>
          <a:ln w="9525">
            <a:noFill/>
            <a:miter lim="800000"/>
            <a:headEnd/>
            <a:tailEnd/>
          </a:ln>
        </p:spPr>
      </p:pic>
      <p:pic>
        <p:nvPicPr>
          <p:cNvPr id="6" name="Slide5_wedge.wav">
            <a:hlinkClick r:id="" action="ppaction://media"/>
          </p:cNvPr>
          <p:cNvPicPr>
            <a:picLocks noRot="1" noChangeAspect="1"/>
          </p:cNvPicPr>
          <p:nvPr>
            <a:wavAudioFile r:embed="rId2" name="Slide5_wedge.wav"/>
          </p:nvPr>
        </p:nvPicPr>
        <p:blipFill>
          <a:blip r:embed="rId7"/>
          <a:stretch>
            <a:fillRect/>
          </a:stretch>
        </p:blipFill>
        <p:spPr>
          <a:xfrm>
            <a:off x="8458200" y="6019800"/>
            <a:ext cx="304800" cy="304800"/>
          </a:xfrm>
          <a:prstGeom prst="rect">
            <a:avLst/>
          </a:prstGeom>
        </p:spPr>
      </p:pic>
      <p:pic>
        <p:nvPicPr>
          <p:cNvPr id="12290" name="Picture 2" descr="http://wwwdelivery.superstock.com/WI/223/1472/PreviewComp/SuperStock_1472R-58330.jpg"/>
          <p:cNvPicPr>
            <a:picLocks noChangeAspect="1" noChangeArrowheads="1"/>
          </p:cNvPicPr>
          <p:nvPr/>
        </p:nvPicPr>
        <p:blipFill>
          <a:blip r:embed="rId8"/>
          <a:srcRect/>
          <a:stretch>
            <a:fillRect/>
          </a:stretch>
        </p:blipFill>
        <p:spPr bwMode="auto">
          <a:xfrm>
            <a:off x="4343400" y="4267200"/>
            <a:ext cx="1154049" cy="1733550"/>
          </a:xfrm>
          <a:prstGeom prst="rect">
            <a:avLst/>
          </a:prstGeom>
          <a:noFill/>
        </p:spPr>
      </p:pic>
      <p:pic>
        <p:nvPicPr>
          <p:cNvPr id="12292" name="Picture 4" descr="http://www.leaderlore.com/art/ax&amp;log.gif"/>
          <p:cNvPicPr>
            <a:picLocks noChangeAspect="1" noChangeArrowheads="1"/>
          </p:cNvPicPr>
          <p:nvPr/>
        </p:nvPicPr>
        <p:blipFill>
          <a:blip r:embed="rId9"/>
          <a:srcRect/>
          <a:stretch>
            <a:fillRect/>
          </a:stretch>
        </p:blipFill>
        <p:spPr bwMode="auto">
          <a:xfrm>
            <a:off x="6629400" y="4267200"/>
            <a:ext cx="1133475" cy="752475"/>
          </a:xfrm>
          <a:prstGeom prst="rect">
            <a:avLst/>
          </a:prstGeom>
          <a:noFill/>
        </p:spPr>
      </p:pic>
    </p:spTree>
    <p:custDataLst>
      <p:tags r:id="rId1"/>
    </p:custDataLst>
  </p:cSld>
  <p:clrMapOvr>
    <a:masterClrMapping/>
  </p:clrMapOvr>
  <p:transition advTm="17811">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1" fill="hold"/>
                                        <p:tgtEl>
                                          <p:spTgt spid="6"/>
                                        </p:tgtEl>
                                      </p:cBhvr>
                                    </p:cmd>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nodeType="clickEffect">
                                  <p:stCondLst>
                                    <p:cond delay="0"/>
                                  </p:stCondLst>
                                  <p:iterate type="lt">
                                    <p:tmPct val="50000"/>
                                  </p:iterate>
                                  <p:childTnLst>
                                    <p:set>
                                      <p:cBhvr>
                                        <p:cTn id="2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2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6" dur="80"/>
                                        <p:tgtEl>
                                          <p:spTgt spid="3">
                                            <p:txEl>
                                              <p:pRg st="0" end="0"/>
                                            </p:txEl>
                                          </p:spTgt>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nodeType="clickEffect">
                                  <p:stCondLst>
                                    <p:cond delay="0"/>
                                  </p:stCondLst>
                                  <p:iterate type="lt">
                                    <p:tmPct val="50000"/>
                                  </p:iterate>
                                  <p:childTnLst>
                                    <p:set>
                                      <p:cBhvr>
                                        <p:cTn id="3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3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2" end="2"/>
                                            </p:txEl>
                                          </p:spTgt>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nodeType="clickEffect">
                                  <p:stCondLst>
                                    <p:cond delay="0"/>
                                  </p:stCondLst>
                                  <p:iterate type="lt">
                                    <p:tmPct val="50000"/>
                                  </p:iterate>
                                  <p:childTnLst>
                                    <p:set>
                                      <p:cBhvr>
                                        <p:cTn id="37"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38"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40" dur="80"/>
                                        <p:tgtEl>
                                          <p:spTgt spid="8">
                                            <p:txEl>
                                              <p:pRg st="0" end="0"/>
                                            </p:txEl>
                                          </p:spTgt>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29" presetClass="entr" presetSubtype="0" fill="hold" nodeType="clickEffect">
                                  <p:stCondLst>
                                    <p:cond delay="0"/>
                                  </p:stCondLst>
                                  <p:childTnLst>
                                    <p:set>
                                      <p:cBhvr>
                                        <p:cTn id="44" dur="1" fill="hold">
                                          <p:stCondLst>
                                            <p:cond delay="0"/>
                                          </p:stCondLst>
                                        </p:cTn>
                                        <p:tgtEl>
                                          <p:spTgt spid="12290"/>
                                        </p:tgtEl>
                                        <p:attrNameLst>
                                          <p:attrName>style.visibility</p:attrName>
                                        </p:attrNameLst>
                                      </p:cBhvr>
                                      <p:to>
                                        <p:strVal val="visible"/>
                                      </p:to>
                                    </p:set>
                                    <p:anim calcmode="lin" valueType="num">
                                      <p:cBhvr>
                                        <p:cTn id="45" dur="1000" fill="hold"/>
                                        <p:tgtEl>
                                          <p:spTgt spid="12290"/>
                                        </p:tgtEl>
                                        <p:attrNameLst>
                                          <p:attrName>ppt_x</p:attrName>
                                        </p:attrNameLst>
                                      </p:cBhvr>
                                      <p:tavLst>
                                        <p:tav tm="0">
                                          <p:val>
                                            <p:strVal val="#ppt_x-.2"/>
                                          </p:val>
                                        </p:tav>
                                        <p:tav tm="100000">
                                          <p:val>
                                            <p:strVal val="#ppt_x"/>
                                          </p:val>
                                        </p:tav>
                                      </p:tavLst>
                                    </p:anim>
                                    <p:anim calcmode="lin" valueType="num">
                                      <p:cBhvr>
                                        <p:cTn id="46" dur="1000" fill="hold"/>
                                        <p:tgtEl>
                                          <p:spTgt spid="12290"/>
                                        </p:tgtEl>
                                        <p:attrNameLst>
                                          <p:attrName>ppt_y</p:attrName>
                                        </p:attrNameLst>
                                      </p:cBhvr>
                                      <p:tavLst>
                                        <p:tav tm="0">
                                          <p:val>
                                            <p:strVal val="#ppt_y"/>
                                          </p:val>
                                        </p:tav>
                                        <p:tav tm="100000">
                                          <p:val>
                                            <p:strVal val="#ppt_y"/>
                                          </p:val>
                                        </p:tav>
                                      </p:tavLst>
                                    </p:anim>
                                    <p:animEffect transition="in" filter="wipe(right)" prLst="gradientSize: 0.1">
                                      <p:cBhvr>
                                        <p:cTn id="47" dur="1000"/>
                                        <p:tgtEl>
                                          <p:spTgt spid="12290"/>
                                        </p:tgtEl>
                                      </p:cBhvr>
                                    </p:animEffect>
                                  </p:childTnLst>
                                </p:cTn>
                              </p:par>
                            </p:childTnLst>
                          </p:cTn>
                        </p:par>
                      </p:childTnLst>
                    </p:cTn>
                  </p:par>
                  <p:par>
                    <p:cTn id="48" fill="hold">
                      <p:stCondLst>
                        <p:cond delay="indefinite"/>
                      </p:stCondLst>
                      <p:childTnLst>
                        <p:par>
                          <p:cTn id="49" fill="hold">
                            <p:stCondLst>
                              <p:cond delay="0"/>
                            </p:stCondLst>
                            <p:childTnLst>
                              <p:par>
                                <p:cTn id="50" presetID="27" presetClass="entr" presetSubtype="0" fill="hold" nodeType="clickEffect">
                                  <p:stCondLst>
                                    <p:cond delay="0"/>
                                  </p:stCondLst>
                                  <p:iterate type="lt">
                                    <p:tmPct val="50000"/>
                                  </p:iterate>
                                  <p:childTnLst>
                                    <p:set>
                                      <p:cBhvr>
                                        <p:cTn id="51" dur="1" fill="hold">
                                          <p:stCondLst>
                                            <p:cond delay="0"/>
                                          </p:stCondLst>
                                        </p:cTn>
                                        <p:tgtEl>
                                          <p:spTgt spid="8">
                                            <p:txEl>
                                              <p:pRg st="1" end="1"/>
                                            </p:txEl>
                                          </p:spTgt>
                                        </p:tgtEl>
                                        <p:attrNameLst>
                                          <p:attrName>style.visibility</p:attrName>
                                        </p:attrNameLst>
                                      </p:cBhvr>
                                      <p:to>
                                        <p:strVal val="visible"/>
                                      </p:to>
                                    </p:set>
                                    <p:anim calcmode="discrete" valueType="clr">
                                      <p:cBhvr override="childStyle">
                                        <p:cTn id="52" dur="80"/>
                                        <p:tgtEl>
                                          <p:spTgt spid="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8">
                                            <p:txEl>
                                              <p:pRg st="1" end="1"/>
                                            </p:txEl>
                                          </p:spTgt>
                                        </p:tgtEl>
                                        <p:attrNameLst>
                                          <p:attrName>fillcolor</p:attrName>
                                        </p:attrNameLst>
                                      </p:cBhvr>
                                      <p:tavLst>
                                        <p:tav tm="0">
                                          <p:val>
                                            <p:clrVal>
                                              <a:schemeClr val="accent2"/>
                                            </p:clrVal>
                                          </p:val>
                                        </p:tav>
                                        <p:tav tm="50000">
                                          <p:val>
                                            <p:clrVal>
                                              <a:schemeClr val="hlink"/>
                                            </p:clrVal>
                                          </p:val>
                                        </p:tav>
                                      </p:tavLst>
                                    </p:anim>
                                    <p:set>
                                      <p:cBhvr>
                                        <p:cTn id="54" dur="80"/>
                                        <p:tgtEl>
                                          <p:spTgt spid="8">
                                            <p:txEl>
                                              <p:pRg st="1" end="1"/>
                                            </p:txEl>
                                          </p:spTgt>
                                        </p:tgtEl>
                                        <p:attrNameLst>
                                          <p:attrName>fill.type</p:attrName>
                                        </p:attrNameLst>
                                      </p:cBhvr>
                                      <p:to>
                                        <p:strVal val="solid"/>
                                      </p:to>
                                    </p:set>
                                  </p:childTnLst>
                                </p:cTn>
                              </p:par>
                            </p:childTnLst>
                          </p:cTn>
                        </p:par>
                      </p:childTnLst>
                    </p:cTn>
                  </p:par>
                  <p:par>
                    <p:cTn id="55" fill="hold">
                      <p:stCondLst>
                        <p:cond delay="indefinite"/>
                      </p:stCondLst>
                      <p:childTnLst>
                        <p:par>
                          <p:cTn id="56" fill="hold">
                            <p:stCondLst>
                              <p:cond delay="0"/>
                            </p:stCondLst>
                            <p:childTnLst>
                              <p:par>
                                <p:cTn id="57" presetID="29" presetClass="entr" presetSubtype="0" fill="hold" nodeType="clickEffect">
                                  <p:stCondLst>
                                    <p:cond delay="0"/>
                                  </p:stCondLst>
                                  <p:childTnLst>
                                    <p:set>
                                      <p:cBhvr>
                                        <p:cTn id="58" dur="1" fill="hold">
                                          <p:stCondLst>
                                            <p:cond delay="0"/>
                                          </p:stCondLst>
                                        </p:cTn>
                                        <p:tgtEl>
                                          <p:spTgt spid="12292"/>
                                        </p:tgtEl>
                                        <p:attrNameLst>
                                          <p:attrName>style.visibility</p:attrName>
                                        </p:attrNameLst>
                                      </p:cBhvr>
                                      <p:to>
                                        <p:strVal val="visible"/>
                                      </p:to>
                                    </p:set>
                                    <p:anim calcmode="lin" valueType="num">
                                      <p:cBhvr>
                                        <p:cTn id="59" dur="1000" fill="hold"/>
                                        <p:tgtEl>
                                          <p:spTgt spid="12292"/>
                                        </p:tgtEl>
                                        <p:attrNameLst>
                                          <p:attrName>ppt_x</p:attrName>
                                        </p:attrNameLst>
                                      </p:cBhvr>
                                      <p:tavLst>
                                        <p:tav tm="0">
                                          <p:val>
                                            <p:strVal val="#ppt_x-.2"/>
                                          </p:val>
                                        </p:tav>
                                        <p:tav tm="100000">
                                          <p:val>
                                            <p:strVal val="#ppt_x"/>
                                          </p:val>
                                        </p:tav>
                                      </p:tavLst>
                                    </p:anim>
                                    <p:anim calcmode="lin" valueType="num">
                                      <p:cBhvr>
                                        <p:cTn id="60" dur="1000" fill="hold"/>
                                        <p:tgtEl>
                                          <p:spTgt spid="12292"/>
                                        </p:tgtEl>
                                        <p:attrNameLst>
                                          <p:attrName>ppt_y</p:attrName>
                                        </p:attrNameLst>
                                      </p:cBhvr>
                                      <p:tavLst>
                                        <p:tav tm="0">
                                          <p:val>
                                            <p:strVal val="#ppt_y"/>
                                          </p:val>
                                        </p:tav>
                                        <p:tav tm="100000">
                                          <p:val>
                                            <p:strVal val="#ppt_y"/>
                                          </p:val>
                                        </p:tav>
                                      </p:tavLst>
                                    </p:anim>
                                    <p:animEffect transition="in" filter="wipe(right)" prLst="gradientSize: 0.1">
                                      <p:cBhvr>
                                        <p:cTn id="61" dur="10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62"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2286000"/>
            <a:ext cx="7848600" cy="1219200"/>
          </a:xfrm>
        </p:spPr>
        <p:txBody>
          <a:bodyPr/>
          <a:lstStyle/>
          <a:p>
            <a:r>
              <a:rPr lang="en-US" sz="3600" dirty="0" smtClean="0"/>
              <a:t>A slanting surface wrapped around a pole, which holds things together or lifts materials.</a:t>
            </a:r>
          </a:p>
          <a:p>
            <a:endParaRPr lang="en-US" sz="3600" dirty="0" smtClean="0"/>
          </a:p>
          <a:p>
            <a:r>
              <a:rPr lang="en-US" sz="3600" dirty="0" smtClean="0"/>
              <a:t>Examples:</a:t>
            </a:r>
          </a:p>
        </p:txBody>
      </p:sp>
      <p:sp>
        <p:nvSpPr>
          <p:cNvPr id="4" name="Text Placeholder 3"/>
          <p:cNvSpPr>
            <a:spLocks noGrp="1"/>
          </p:cNvSpPr>
          <p:nvPr>
            <p:ph type="body" sz="quarter" idx="10"/>
          </p:nvPr>
        </p:nvSpPr>
        <p:spPr>
          <a:xfrm>
            <a:off x="685800" y="762000"/>
            <a:ext cx="7690114" cy="1384994"/>
          </a:xfrm>
        </p:spPr>
        <p:txBody>
          <a:bodyPr/>
          <a:lstStyle/>
          <a:p>
            <a:r>
              <a:rPr smtClean="0"/>
              <a:t>The Screw</a:t>
            </a:r>
            <a:endParaRPr lang="en-US" dirty="0"/>
          </a:p>
        </p:txBody>
      </p:sp>
      <p:sp>
        <p:nvSpPr>
          <p:cNvPr id="8" name="Text Placeholder 2"/>
          <p:cNvSpPr txBox="1">
            <a:spLocks/>
          </p:cNvSpPr>
          <p:nvPr/>
        </p:nvSpPr>
        <p:spPr>
          <a:xfrm>
            <a:off x="381000" y="5029200"/>
            <a:ext cx="8382000" cy="1524000"/>
          </a:xfrm>
          <a:prstGeom prst="rect">
            <a:avLst/>
          </a:prstGeom>
        </p:spPr>
        <p:txBody>
          <a:bodyPr vert="horz" lIns="0" tIns="0" rIns="0" bIns="0" rtlCol="0" anchor="t" anchorCtr="0">
            <a:normAutofit/>
            <a:scene3d>
              <a:camera prst="orthographicFront"/>
              <a:lightRig rig="flat" dir="t"/>
            </a:scene3d>
            <a:sp3d extrusionH="88900" contourW="2540">
              <a:bevelT w="38100" h="31750"/>
              <a:contourClr>
                <a:srgbClr val="F4A234"/>
              </a:contourClr>
            </a:sp3d>
          </a:bodyPr>
          <a:lstStyle/>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lang="en-US" sz="3600" dirty="0" smtClean="0"/>
              <a:t>jar lid</a:t>
            </a:r>
          </a:p>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hardware fasteners</a:t>
            </a:r>
          </a:p>
        </p:txBody>
      </p:sp>
      <p:pic>
        <p:nvPicPr>
          <p:cNvPr id="5" name="Picture 2"/>
          <p:cNvPicPr>
            <a:picLocks noChangeAspect="1" noChangeArrowheads="1"/>
          </p:cNvPicPr>
          <p:nvPr/>
        </p:nvPicPr>
        <p:blipFill>
          <a:blip r:embed="rId6"/>
          <a:srcRect/>
          <a:stretch>
            <a:fillRect/>
          </a:stretch>
        </p:blipFill>
        <p:spPr bwMode="auto">
          <a:xfrm>
            <a:off x="7543800" y="914400"/>
            <a:ext cx="1447800" cy="1344613"/>
          </a:xfrm>
          <a:prstGeom prst="rect">
            <a:avLst/>
          </a:prstGeom>
          <a:noFill/>
          <a:ln w="9525">
            <a:noFill/>
            <a:miter lim="800000"/>
            <a:headEnd/>
            <a:tailEnd/>
          </a:ln>
        </p:spPr>
      </p:pic>
      <p:pic>
        <p:nvPicPr>
          <p:cNvPr id="6" name="Slide6_screw.wav">
            <a:hlinkClick r:id="" action="ppaction://media"/>
          </p:cNvPr>
          <p:cNvPicPr>
            <a:picLocks noRot="1" noChangeAspect="1"/>
          </p:cNvPicPr>
          <p:nvPr>
            <a:wavAudioFile r:embed="rId2" name="Slide6_screw.wav"/>
          </p:nvPr>
        </p:nvPicPr>
        <p:blipFill>
          <a:blip r:embed="rId7"/>
          <a:stretch>
            <a:fillRect/>
          </a:stretch>
        </p:blipFill>
        <p:spPr>
          <a:xfrm>
            <a:off x="8534400" y="6019800"/>
            <a:ext cx="304800" cy="304800"/>
          </a:xfrm>
          <a:prstGeom prst="rect">
            <a:avLst/>
          </a:prstGeom>
        </p:spPr>
      </p:pic>
      <p:pic>
        <p:nvPicPr>
          <p:cNvPr id="10242" name="Picture 2" descr="http://www.theartistsdepot.com/images/Site_Ready/inksNstamps/jarNlid.jpg"/>
          <p:cNvPicPr>
            <a:picLocks noChangeAspect="1" noChangeArrowheads="1"/>
          </p:cNvPicPr>
          <p:nvPr/>
        </p:nvPicPr>
        <p:blipFill>
          <a:blip r:embed="rId8"/>
          <a:srcRect/>
          <a:stretch>
            <a:fillRect/>
          </a:stretch>
        </p:blipFill>
        <p:spPr bwMode="auto">
          <a:xfrm>
            <a:off x="3657600" y="3886200"/>
            <a:ext cx="1371600" cy="1371600"/>
          </a:xfrm>
          <a:prstGeom prst="rect">
            <a:avLst/>
          </a:prstGeom>
          <a:noFill/>
        </p:spPr>
      </p:pic>
      <p:pic>
        <p:nvPicPr>
          <p:cNvPr id="10244" name="Picture 4" descr="Accurate Screw and Machine, Inc. "/>
          <p:cNvPicPr>
            <a:picLocks noChangeAspect="1" noChangeArrowheads="1"/>
          </p:cNvPicPr>
          <p:nvPr/>
        </p:nvPicPr>
        <p:blipFill>
          <a:blip r:embed="rId9"/>
          <a:srcRect/>
          <a:stretch>
            <a:fillRect/>
          </a:stretch>
        </p:blipFill>
        <p:spPr bwMode="auto">
          <a:xfrm>
            <a:off x="6096000" y="3886200"/>
            <a:ext cx="1371600" cy="1538288"/>
          </a:xfrm>
          <a:prstGeom prst="rect">
            <a:avLst/>
          </a:prstGeom>
          <a:noFill/>
        </p:spPr>
      </p:pic>
    </p:spTree>
    <p:custDataLst>
      <p:tags r:id="rId1"/>
    </p:custDataLst>
  </p:cSld>
  <p:clrMapOvr>
    <a:masterClrMapping/>
  </p:clrMapOvr>
  <p:transition advTm="16266">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1" fill="hold"/>
                                        <p:tgtEl>
                                          <p:spTgt spid="6"/>
                                        </p:tgtEl>
                                      </p:cBhvr>
                                    </p:cmd>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nodeType="clickEffect">
                                  <p:stCondLst>
                                    <p:cond delay="0"/>
                                  </p:stCondLst>
                                  <p:iterate type="lt">
                                    <p:tmPct val="50000"/>
                                  </p:iterate>
                                  <p:childTnLst>
                                    <p:set>
                                      <p:cBhvr>
                                        <p:cTn id="2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2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6" dur="80"/>
                                        <p:tgtEl>
                                          <p:spTgt spid="3">
                                            <p:txEl>
                                              <p:pRg st="0" end="0"/>
                                            </p:txEl>
                                          </p:spTgt>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nodeType="clickEffect">
                                  <p:stCondLst>
                                    <p:cond delay="0"/>
                                  </p:stCondLst>
                                  <p:iterate type="lt">
                                    <p:tmPct val="50000"/>
                                  </p:iterate>
                                  <p:childTnLst>
                                    <p:set>
                                      <p:cBhvr>
                                        <p:cTn id="3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3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2" end="2"/>
                                            </p:txEl>
                                          </p:spTgt>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nodeType="clickEffect">
                                  <p:stCondLst>
                                    <p:cond delay="0"/>
                                  </p:stCondLst>
                                  <p:iterate type="lt">
                                    <p:tmPct val="50000"/>
                                  </p:iterate>
                                  <p:childTnLst>
                                    <p:set>
                                      <p:cBhvr>
                                        <p:cTn id="37"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38"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40" dur="80"/>
                                        <p:tgtEl>
                                          <p:spTgt spid="8">
                                            <p:txEl>
                                              <p:pRg st="0" end="0"/>
                                            </p:txEl>
                                          </p:spTgt>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nodeType="clickEffect">
                                  <p:stCondLst>
                                    <p:cond delay="0"/>
                                  </p:stCondLst>
                                  <p:childTnLst>
                                    <p:set>
                                      <p:cBhvr>
                                        <p:cTn id="44" dur="1" fill="hold">
                                          <p:stCondLst>
                                            <p:cond delay="0"/>
                                          </p:stCondLst>
                                        </p:cTn>
                                        <p:tgtEl>
                                          <p:spTgt spid="10242"/>
                                        </p:tgtEl>
                                        <p:attrNameLst>
                                          <p:attrName>style.visibility</p:attrName>
                                        </p:attrNameLst>
                                      </p:cBhvr>
                                      <p:to>
                                        <p:strVal val="visible"/>
                                      </p:to>
                                    </p:set>
                                    <p:animEffect transition="in" filter="checkerboard(across)">
                                      <p:cBhvr>
                                        <p:cTn id="45" dur="500"/>
                                        <p:tgtEl>
                                          <p:spTgt spid="10242"/>
                                        </p:tgtEl>
                                      </p:cBhvr>
                                    </p:animEffect>
                                  </p:childTnLst>
                                </p:cTn>
                              </p:par>
                            </p:childTnLst>
                          </p:cTn>
                        </p:par>
                      </p:childTnLst>
                    </p:cTn>
                  </p:par>
                  <p:par>
                    <p:cTn id="46" fill="hold">
                      <p:stCondLst>
                        <p:cond delay="indefinite"/>
                      </p:stCondLst>
                      <p:childTnLst>
                        <p:par>
                          <p:cTn id="47" fill="hold">
                            <p:stCondLst>
                              <p:cond delay="0"/>
                            </p:stCondLst>
                            <p:childTnLst>
                              <p:par>
                                <p:cTn id="48" presetID="27" presetClass="entr" presetSubtype="0" fill="hold" nodeType="clickEffect">
                                  <p:stCondLst>
                                    <p:cond delay="0"/>
                                  </p:stCondLst>
                                  <p:iterate type="lt">
                                    <p:tmPct val="50000"/>
                                  </p:iterate>
                                  <p:childTnLst>
                                    <p:set>
                                      <p:cBhvr>
                                        <p:cTn id="49" dur="1" fill="hold">
                                          <p:stCondLst>
                                            <p:cond delay="0"/>
                                          </p:stCondLst>
                                        </p:cTn>
                                        <p:tgtEl>
                                          <p:spTgt spid="8">
                                            <p:txEl>
                                              <p:pRg st="1" end="1"/>
                                            </p:txEl>
                                          </p:spTgt>
                                        </p:tgtEl>
                                        <p:attrNameLst>
                                          <p:attrName>style.visibility</p:attrName>
                                        </p:attrNameLst>
                                      </p:cBhvr>
                                      <p:to>
                                        <p:strVal val="visible"/>
                                      </p:to>
                                    </p:set>
                                    <p:anim calcmode="discrete" valueType="clr">
                                      <p:cBhvr override="childStyle">
                                        <p:cTn id="50" dur="80"/>
                                        <p:tgtEl>
                                          <p:spTgt spid="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1" dur="80"/>
                                        <p:tgtEl>
                                          <p:spTgt spid="8">
                                            <p:txEl>
                                              <p:pRg st="1" end="1"/>
                                            </p:txEl>
                                          </p:spTgt>
                                        </p:tgtEl>
                                        <p:attrNameLst>
                                          <p:attrName>fillcolor</p:attrName>
                                        </p:attrNameLst>
                                      </p:cBhvr>
                                      <p:tavLst>
                                        <p:tav tm="0">
                                          <p:val>
                                            <p:clrVal>
                                              <a:schemeClr val="accent2"/>
                                            </p:clrVal>
                                          </p:val>
                                        </p:tav>
                                        <p:tav tm="50000">
                                          <p:val>
                                            <p:clrVal>
                                              <a:schemeClr val="hlink"/>
                                            </p:clrVal>
                                          </p:val>
                                        </p:tav>
                                      </p:tavLst>
                                    </p:anim>
                                    <p:set>
                                      <p:cBhvr>
                                        <p:cTn id="52" dur="80"/>
                                        <p:tgtEl>
                                          <p:spTgt spid="8">
                                            <p:txEl>
                                              <p:pRg st="1" end="1"/>
                                            </p:txEl>
                                          </p:spTgt>
                                        </p:tgtEl>
                                        <p:attrNameLst>
                                          <p:attrName>fill.type</p:attrName>
                                        </p:attrNameLst>
                                      </p:cBhvr>
                                      <p:to>
                                        <p:strVal val="solid"/>
                                      </p:to>
                                    </p:se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10244"/>
                                        </p:tgtEl>
                                        <p:attrNameLst>
                                          <p:attrName>style.visibility</p:attrName>
                                        </p:attrNameLst>
                                      </p:cBhvr>
                                      <p:to>
                                        <p:strVal val="visible"/>
                                      </p:to>
                                    </p:set>
                                    <p:animEffect transition="in" filter="checkerboard(across)">
                                      <p:cBhvr>
                                        <p:cTn id="57"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58"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2286000"/>
            <a:ext cx="7848600" cy="1219200"/>
          </a:xfrm>
        </p:spPr>
        <p:txBody>
          <a:bodyPr/>
          <a:lstStyle/>
          <a:p>
            <a:r>
              <a:rPr lang="en-US" sz="3600" dirty="0" smtClean="0"/>
              <a:t>A stiff bar that rests on a support called fulcrum, which lifts or moves loads.</a:t>
            </a:r>
          </a:p>
          <a:p>
            <a:endParaRPr lang="en-US" sz="3600" dirty="0" smtClean="0"/>
          </a:p>
          <a:p>
            <a:r>
              <a:rPr lang="en-US" sz="3600" dirty="0" smtClean="0"/>
              <a:t>Examples:</a:t>
            </a:r>
          </a:p>
          <a:p>
            <a:endParaRPr lang="en-US" dirty="0"/>
          </a:p>
        </p:txBody>
      </p:sp>
      <p:sp>
        <p:nvSpPr>
          <p:cNvPr id="4" name="Text Placeholder 3"/>
          <p:cNvSpPr>
            <a:spLocks noGrp="1"/>
          </p:cNvSpPr>
          <p:nvPr>
            <p:ph type="body" sz="quarter" idx="10"/>
          </p:nvPr>
        </p:nvSpPr>
        <p:spPr>
          <a:xfrm>
            <a:off x="685800" y="762000"/>
            <a:ext cx="7690114" cy="1384994"/>
          </a:xfrm>
        </p:spPr>
        <p:txBody>
          <a:bodyPr/>
          <a:lstStyle/>
          <a:p>
            <a:r>
              <a:rPr smtClean="0"/>
              <a:t>The Lever</a:t>
            </a:r>
            <a:endParaRPr lang="en-US" dirty="0"/>
          </a:p>
        </p:txBody>
      </p:sp>
      <p:sp>
        <p:nvSpPr>
          <p:cNvPr id="8" name="Text Placeholder 2"/>
          <p:cNvSpPr txBox="1">
            <a:spLocks/>
          </p:cNvSpPr>
          <p:nvPr/>
        </p:nvSpPr>
        <p:spPr>
          <a:xfrm>
            <a:off x="381000" y="4724400"/>
            <a:ext cx="8382000" cy="1828800"/>
          </a:xfrm>
          <a:prstGeom prst="rect">
            <a:avLst/>
          </a:prstGeom>
        </p:spPr>
        <p:txBody>
          <a:bodyPr vert="horz" lIns="0" tIns="0" rIns="0" bIns="0" rtlCol="0" anchor="t" anchorCtr="0">
            <a:normAutofit/>
            <a:scene3d>
              <a:camera prst="orthographicFront"/>
              <a:lightRig rig="flat" dir="t"/>
            </a:scene3d>
            <a:sp3d extrusionH="88900" contourW="2540">
              <a:bevelT w="38100" h="31750"/>
              <a:contourClr>
                <a:srgbClr val="F4A234"/>
              </a:contourClr>
            </a:sp3d>
          </a:bodyPr>
          <a:lstStyle/>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lang="en-US" sz="3600" dirty="0" smtClean="0"/>
              <a:t>a seesaw</a:t>
            </a:r>
          </a:p>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kumimoji="0" lang="en-US" sz="3600" b="0" i="0" u="none" strike="noStrike" kern="1200" cap="none" spc="0" normalizeH="0" noProof="0" dirty="0" smtClean="0">
                <a:ln>
                  <a:noFill/>
                </a:ln>
                <a:solidFill>
                  <a:schemeClr val="tx1"/>
                </a:solidFill>
                <a:effectLst/>
                <a:uLnTx/>
                <a:uFillTx/>
                <a:latin typeface="+mn-lt"/>
                <a:ea typeface="+mn-ea"/>
                <a:cs typeface="+mn-cs"/>
              </a:rPr>
              <a:t>a hockey stick</a:t>
            </a:r>
            <a:endParaRPr kumimoji="0" lang="en-US" sz="36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5" name="Picture 2"/>
          <p:cNvPicPr>
            <a:picLocks noChangeAspect="1" noChangeArrowheads="1"/>
          </p:cNvPicPr>
          <p:nvPr/>
        </p:nvPicPr>
        <p:blipFill>
          <a:blip r:embed="rId6"/>
          <a:srcRect/>
          <a:stretch>
            <a:fillRect/>
          </a:stretch>
        </p:blipFill>
        <p:spPr bwMode="auto">
          <a:xfrm>
            <a:off x="6934200" y="914400"/>
            <a:ext cx="2005013" cy="1352550"/>
          </a:xfrm>
          <a:prstGeom prst="rect">
            <a:avLst/>
          </a:prstGeom>
          <a:noFill/>
          <a:ln w="9525">
            <a:noFill/>
            <a:miter lim="800000"/>
            <a:headEnd/>
            <a:tailEnd/>
          </a:ln>
        </p:spPr>
      </p:pic>
      <p:pic>
        <p:nvPicPr>
          <p:cNvPr id="6" name="Slide7_lever.wav">
            <a:hlinkClick r:id="" action="ppaction://media"/>
          </p:cNvPr>
          <p:cNvPicPr>
            <a:picLocks noRot="1" noChangeAspect="1"/>
          </p:cNvPicPr>
          <p:nvPr>
            <a:wavAudioFile r:embed="rId2" name="Slide7_lever.wav"/>
          </p:nvPr>
        </p:nvPicPr>
        <p:blipFill>
          <a:blip r:embed="rId7"/>
          <a:stretch>
            <a:fillRect/>
          </a:stretch>
        </p:blipFill>
        <p:spPr>
          <a:xfrm>
            <a:off x="8458200" y="6019800"/>
            <a:ext cx="304800" cy="304800"/>
          </a:xfrm>
          <a:prstGeom prst="rect">
            <a:avLst/>
          </a:prstGeom>
        </p:spPr>
      </p:pic>
      <p:pic>
        <p:nvPicPr>
          <p:cNvPr id="8194" name="Picture 2" descr="http://www.fotosearch.com/bthumb/UNC/UNC257/u10385355.jpg"/>
          <p:cNvPicPr>
            <a:picLocks noChangeAspect="1" noChangeArrowheads="1"/>
          </p:cNvPicPr>
          <p:nvPr/>
        </p:nvPicPr>
        <p:blipFill>
          <a:blip r:embed="rId8"/>
          <a:srcRect/>
          <a:stretch>
            <a:fillRect/>
          </a:stretch>
        </p:blipFill>
        <p:spPr bwMode="auto">
          <a:xfrm>
            <a:off x="4495800" y="3733800"/>
            <a:ext cx="1476375" cy="1619250"/>
          </a:xfrm>
          <a:prstGeom prst="rect">
            <a:avLst/>
          </a:prstGeom>
          <a:noFill/>
        </p:spPr>
      </p:pic>
      <p:pic>
        <p:nvPicPr>
          <p:cNvPr id="8196" name="Picture 4" descr="http://www.fun-christmas-ornaments.com/jpg/oc57.jpg"/>
          <p:cNvPicPr>
            <a:picLocks noChangeAspect="1" noChangeArrowheads="1"/>
          </p:cNvPicPr>
          <p:nvPr/>
        </p:nvPicPr>
        <p:blipFill>
          <a:blip r:embed="rId9" cstate="print"/>
          <a:srcRect/>
          <a:stretch>
            <a:fillRect/>
          </a:stretch>
        </p:blipFill>
        <p:spPr bwMode="auto">
          <a:xfrm>
            <a:off x="6629400" y="3733800"/>
            <a:ext cx="1372502" cy="1485900"/>
          </a:xfrm>
          <a:prstGeom prst="rect">
            <a:avLst/>
          </a:prstGeom>
          <a:noFill/>
        </p:spPr>
      </p:pic>
    </p:spTree>
    <p:custDataLst>
      <p:tags r:id="rId1"/>
    </p:custDataLst>
  </p:cSld>
  <p:clrMapOvr>
    <a:masterClrMapping/>
  </p:clrMapOvr>
  <p:transition advTm="15826">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1" fill="hold"/>
                                        <p:tgtEl>
                                          <p:spTgt spid="6"/>
                                        </p:tgtEl>
                                      </p:cBhvr>
                                    </p:cmd>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nodeType="clickEffect">
                                  <p:stCondLst>
                                    <p:cond delay="0"/>
                                  </p:stCondLst>
                                  <p:iterate type="lt">
                                    <p:tmPct val="50000"/>
                                  </p:iterate>
                                  <p:childTnLst>
                                    <p:set>
                                      <p:cBhvr>
                                        <p:cTn id="2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2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6" dur="80"/>
                                        <p:tgtEl>
                                          <p:spTgt spid="3">
                                            <p:txEl>
                                              <p:pRg st="0" end="0"/>
                                            </p:txEl>
                                          </p:spTgt>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nodeType="clickEffect">
                                  <p:stCondLst>
                                    <p:cond delay="0"/>
                                  </p:stCondLst>
                                  <p:iterate type="lt">
                                    <p:tmPct val="50000"/>
                                  </p:iterate>
                                  <p:childTnLst>
                                    <p:set>
                                      <p:cBhvr>
                                        <p:cTn id="3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3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2" end="2"/>
                                            </p:txEl>
                                          </p:spTgt>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nodeType="clickEffect">
                                  <p:stCondLst>
                                    <p:cond delay="0"/>
                                  </p:stCondLst>
                                  <p:iterate type="lt">
                                    <p:tmPct val="50000"/>
                                  </p:iterate>
                                  <p:childTnLst>
                                    <p:set>
                                      <p:cBhvr>
                                        <p:cTn id="37"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38"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40" dur="80"/>
                                        <p:tgtEl>
                                          <p:spTgt spid="8">
                                            <p:txEl>
                                              <p:pRg st="0" end="0"/>
                                            </p:txEl>
                                          </p:spTgt>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8194"/>
                                        </p:tgtEl>
                                        <p:attrNameLst>
                                          <p:attrName>style.visibility</p:attrName>
                                        </p:attrNameLst>
                                      </p:cBhvr>
                                      <p:to>
                                        <p:strVal val="visible"/>
                                      </p:to>
                                    </p:set>
                                    <p:animEffect transition="in" filter="slide(fromBottom)">
                                      <p:cBhvr>
                                        <p:cTn id="45" dur="500"/>
                                        <p:tgtEl>
                                          <p:spTgt spid="8194"/>
                                        </p:tgtEl>
                                      </p:cBhvr>
                                    </p:animEffect>
                                  </p:childTnLst>
                                </p:cTn>
                              </p:par>
                            </p:childTnLst>
                          </p:cTn>
                        </p:par>
                      </p:childTnLst>
                    </p:cTn>
                  </p:par>
                  <p:par>
                    <p:cTn id="46" fill="hold">
                      <p:stCondLst>
                        <p:cond delay="indefinite"/>
                      </p:stCondLst>
                      <p:childTnLst>
                        <p:par>
                          <p:cTn id="47" fill="hold">
                            <p:stCondLst>
                              <p:cond delay="0"/>
                            </p:stCondLst>
                            <p:childTnLst>
                              <p:par>
                                <p:cTn id="48" presetID="27" presetClass="entr" presetSubtype="0" fill="hold" nodeType="clickEffect">
                                  <p:stCondLst>
                                    <p:cond delay="0"/>
                                  </p:stCondLst>
                                  <p:iterate type="lt">
                                    <p:tmPct val="50000"/>
                                  </p:iterate>
                                  <p:childTnLst>
                                    <p:set>
                                      <p:cBhvr>
                                        <p:cTn id="49" dur="1" fill="hold">
                                          <p:stCondLst>
                                            <p:cond delay="0"/>
                                          </p:stCondLst>
                                        </p:cTn>
                                        <p:tgtEl>
                                          <p:spTgt spid="8">
                                            <p:txEl>
                                              <p:pRg st="1" end="1"/>
                                            </p:txEl>
                                          </p:spTgt>
                                        </p:tgtEl>
                                        <p:attrNameLst>
                                          <p:attrName>style.visibility</p:attrName>
                                        </p:attrNameLst>
                                      </p:cBhvr>
                                      <p:to>
                                        <p:strVal val="visible"/>
                                      </p:to>
                                    </p:set>
                                    <p:anim calcmode="discrete" valueType="clr">
                                      <p:cBhvr override="childStyle">
                                        <p:cTn id="50" dur="80"/>
                                        <p:tgtEl>
                                          <p:spTgt spid="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1" dur="80"/>
                                        <p:tgtEl>
                                          <p:spTgt spid="8">
                                            <p:txEl>
                                              <p:pRg st="1" end="1"/>
                                            </p:txEl>
                                          </p:spTgt>
                                        </p:tgtEl>
                                        <p:attrNameLst>
                                          <p:attrName>fillcolor</p:attrName>
                                        </p:attrNameLst>
                                      </p:cBhvr>
                                      <p:tavLst>
                                        <p:tav tm="0">
                                          <p:val>
                                            <p:clrVal>
                                              <a:schemeClr val="accent2"/>
                                            </p:clrVal>
                                          </p:val>
                                        </p:tav>
                                        <p:tav tm="50000">
                                          <p:val>
                                            <p:clrVal>
                                              <a:schemeClr val="hlink"/>
                                            </p:clrVal>
                                          </p:val>
                                        </p:tav>
                                      </p:tavLst>
                                    </p:anim>
                                    <p:set>
                                      <p:cBhvr>
                                        <p:cTn id="52" dur="80"/>
                                        <p:tgtEl>
                                          <p:spTgt spid="8">
                                            <p:txEl>
                                              <p:pRg st="1" end="1"/>
                                            </p:txEl>
                                          </p:spTgt>
                                        </p:tgtEl>
                                        <p:attrNameLst>
                                          <p:attrName>fill.type</p:attrName>
                                        </p:attrNameLst>
                                      </p:cBhvr>
                                      <p:to>
                                        <p:strVal val="solid"/>
                                      </p:to>
                                    </p:se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nodeType="clickEffect">
                                  <p:stCondLst>
                                    <p:cond delay="0"/>
                                  </p:stCondLst>
                                  <p:childTnLst>
                                    <p:set>
                                      <p:cBhvr>
                                        <p:cTn id="56" dur="1" fill="hold">
                                          <p:stCondLst>
                                            <p:cond delay="0"/>
                                          </p:stCondLst>
                                        </p:cTn>
                                        <p:tgtEl>
                                          <p:spTgt spid="8196"/>
                                        </p:tgtEl>
                                        <p:attrNameLst>
                                          <p:attrName>style.visibility</p:attrName>
                                        </p:attrNameLst>
                                      </p:cBhvr>
                                      <p:to>
                                        <p:strVal val="visible"/>
                                      </p:to>
                                    </p:set>
                                    <p:animEffect transition="in" filter="slide(fromBottom)">
                                      <p:cBhvr>
                                        <p:cTn id="57"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58"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2286000"/>
            <a:ext cx="7848600" cy="1219200"/>
          </a:xfrm>
        </p:spPr>
        <p:txBody>
          <a:bodyPr/>
          <a:lstStyle/>
          <a:p>
            <a:r>
              <a:rPr lang="en-US" sz="3600" dirty="0" smtClean="0"/>
              <a:t>A round object with a rod through its center, which lifts or moves loads.</a:t>
            </a:r>
          </a:p>
          <a:p>
            <a:endParaRPr lang="en-US" sz="3600" dirty="0" smtClean="0"/>
          </a:p>
          <a:p>
            <a:r>
              <a:rPr lang="en-US" sz="3600" dirty="0" smtClean="0"/>
              <a:t>Examples:</a:t>
            </a:r>
          </a:p>
          <a:p>
            <a:endParaRPr lang="en-US" sz="3600" dirty="0" smtClean="0"/>
          </a:p>
        </p:txBody>
      </p:sp>
      <p:sp>
        <p:nvSpPr>
          <p:cNvPr id="4" name="Text Placeholder 3"/>
          <p:cNvSpPr>
            <a:spLocks noGrp="1"/>
          </p:cNvSpPr>
          <p:nvPr>
            <p:ph type="body" sz="quarter" idx="10"/>
          </p:nvPr>
        </p:nvSpPr>
        <p:spPr>
          <a:xfrm>
            <a:off x="685800" y="762000"/>
            <a:ext cx="7690114" cy="1384994"/>
          </a:xfrm>
        </p:spPr>
        <p:txBody>
          <a:bodyPr/>
          <a:lstStyle/>
          <a:p>
            <a:r>
              <a:rPr sz="9500" smtClean="0"/>
              <a:t>The Wheel &amp; Axle</a:t>
            </a:r>
            <a:endParaRPr lang="en-US" sz="9500" dirty="0"/>
          </a:p>
        </p:txBody>
      </p:sp>
      <p:sp>
        <p:nvSpPr>
          <p:cNvPr id="8" name="Text Placeholder 2"/>
          <p:cNvSpPr txBox="1">
            <a:spLocks/>
          </p:cNvSpPr>
          <p:nvPr/>
        </p:nvSpPr>
        <p:spPr>
          <a:xfrm>
            <a:off x="381000" y="4648200"/>
            <a:ext cx="8382000" cy="1905000"/>
          </a:xfrm>
          <a:prstGeom prst="rect">
            <a:avLst/>
          </a:prstGeom>
        </p:spPr>
        <p:txBody>
          <a:bodyPr vert="horz" lIns="0" tIns="0" rIns="0" bIns="0" rtlCol="0" anchor="t" anchorCtr="0">
            <a:normAutofit/>
            <a:scene3d>
              <a:camera prst="orthographicFront"/>
              <a:lightRig rig="flat" dir="t"/>
            </a:scene3d>
            <a:sp3d extrusionH="88900" contourW="2540">
              <a:bevelT w="38100" h="31750"/>
              <a:contourClr>
                <a:srgbClr val="F4A234"/>
              </a:contourClr>
            </a:sp3d>
          </a:bodyPr>
          <a:lstStyle/>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lang="en-US" sz="3600" dirty="0" smtClean="0"/>
              <a:t>a screwdriver</a:t>
            </a:r>
          </a:p>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a steering wheel</a:t>
            </a:r>
          </a:p>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lang="en-US" sz="3600" dirty="0" smtClean="0"/>
              <a:t>a doorknob</a:t>
            </a:r>
            <a:endParaRPr kumimoji="0" lang="en-US" sz="36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5" name="Picture 2"/>
          <p:cNvPicPr>
            <a:picLocks noChangeAspect="1" noChangeArrowheads="1"/>
          </p:cNvPicPr>
          <p:nvPr/>
        </p:nvPicPr>
        <p:blipFill>
          <a:blip r:embed="rId6"/>
          <a:srcRect/>
          <a:stretch>
            <a:fillRect/>
          </a:stretch>
        </p:blipFill>
        <p:spPr bwMode="auto">
          <a:xfrm>
            <a:off x="7162800" y="2819400"/>
            <a:ext cx="1722438" cy="1516063"/>
          </a:xfrm>
          <a:prstGeom prst="rect">
            <a:avLst/>
          </a:prstGeom>
          <a:noFill/>
          <a:ln w="9525">
            <a:noFill/>
            <a:miter lim="800000"/>
            <a:headEnd/>
            <a:tailEnd/>
          </a:ln>
        </p:spPr>
      </p:pic>
      <p:pic>
        <p:nvPicPr>
          <p:cNvPr id="6" name="Slide8_wheelaxle.wav">
            <a:hlinkClick r:id="" action="ppaction://media"/>
          </p:cNvPr>
          <p:cNvPicPr>
            <a:picLocks noRot="1" noChangeAspect="1"/>
          </p:cNvPicPr>
          <p:nvPr>
            <a:wavAudioFile r:embed="rId2" name="Slide8_wheelaxle.wav"/>
          </p:nvPr>
        </p:nvPicPr>
        <p:blipFill>
          <a:blip r:embed="rId7"/>
          <a:stretch>
            <a:fillRect/>
          </a:stretch>
        </p:blipFill>
        <p:spPr>
          <a:xfrm>
            <a:off x="8610600" y="6096000"/>
            <a:ext cx="304800" cy="304800"/>
          </a:xfrm>
          <a:prstGeom prst="rect">
            <a:avLst/>
          </a:prstGeom>
        </p:spPr>
      </p:pic>
      <p:pic>
        <p:nvPicPr>
          <p:cNvPr id="6146" name="Picture 2" descr="http://www.cksinfo.com/clipart/construction/tools/screwdrivers/red-screwdriver.png"/>
          <p:cNvPicPr>
            <a:picLocks noChangeAspect="1" noChangeArrowheads="1"/>
          </p:cNvPicPr>
          <p:nvPr/>
        </p:nvPicPr>
        <p:blipFill>
          <a:blip r:embed="rId8" cstate="print"/>
          <a:srcRect/>
          <a:stretch>
            <a:fillRect/>
          </a:stretch>
        </p:blipFill>
        <p:spPr bwMode="auto">
          <a:xfrm>
            <a:off x="4114800" y="3505200"/>
            <a:ext cx="1143000" cy="973434"/>
          </a:xfrm>
          <a:prstGeom prst="rect">
            <a:avLst/>
          </a:prstGeom>
          <a:noFill/>
        </p:spPr>
      </p:pic>
      <p:pic>
        <p:nvPicPr>
          <p:cNvPr id="6148" name="Picture 4" descr="http://www.handa-accessories.com/accord/acc03whlcov.jpg"/>
          <p:cNvPicPr>
            <a:picLocks noChangeAspect="1" noChangeArrowheads="1"/>
          </p:cNvPicPr>
          <p:nvPr/>
        </p:nvPicPr>
        <p:blipFill>
          <a:blip r:embed="rId9" cstate="print"/>
          <a:srcRect/>
          <a:stretch>
            <a:fillRect/>
          </a:stretch>
        </p:blipFill>
        <p:spPr bwMode="auto">
          <a:xfrm>
            <a:off x="5410200" y="4191000"/>
            <a:ext cx="1266182" cy="1263650"/>
          </a:xfrm>
          <a:prstGeom prst="rect">
            <a:avLst/>
          </a:prstGeom>
          <a:noFill/>
        </p:spPr>
      </p:pic>
      <p:pic>
        <p:nvPicPr>
          <p:cNvPr id="6150" name="Picture 6" descr="http://www.yankodesign.com/images/design_news/2007/07/26/doorknob5.jpg"/>
          <p:cNvPicPr>
            <a:picLocks noChangeAspect="1" noChangeArrowheads="1"/>
          </p:cNvPicPr>
          <p:nvPr/>
        </p:nvPicPr>
        <p:blipFill>
          <a:blip r:embed="rId10" cstate="print"/>
          <a:srcRect/>
          <a:stretch>
            <a:fillRect/>
          </a:stretch>
        </p:blipFill>
        <p:spPr bwMode="auto">
          <a:xfrm>
            <a:off x="7010400" y="5334000"/>
            <a:ext cx="1142406" cy="939800"/>
          </a:xfrm>
          <a:prstGeom prst="rect">
            <a:avLst/>
          </a:prstGeom>
          <a:noFill/>
        </p:spPr>
      </p:pic>
    </p:spTree>
    <p:custDataLst>
      <p:tags r:id="rId1"/>
    </p:custDataLst>
  </p:cSld>
  <p:clrMapOvr>
    <a:masterClrMapping/>
  </p:clrMapOvr>
  <p:transition advTm="18281">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1" fill="hold"/>
                                        <p:tgtEl>
                                          <p:spTgt spid="6"/>
                                        </p:tgtEl>
                                      </p:cBhvr>
                                    </p:cmd>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nodeType="clickEffect">
                                  <p:stCondLst>
                                    <p:cond delay="0"/>
                                  </p:stCondLst>
                                  <p:iterate type="lt">
                                    <p:tmPct val="50000"/>
                                  </p:iterate>
                                  <p:childTnLst>
                                    <p:set>
                                      <p:cBhvr>
                                        <p:cTn id="2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2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6" dur="80"/>
                                        <p:tgtEl>
                                          <p:spTgt spid="3">
                                            <p:txEl>
                                              <p:pRg st="0" end="0"/>
                                            </p:txEl>
                                          </p:spTgt>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nodeType="clickEffect">
                                  <p:stCondLst>
                                    <p:cond delay="0"/>
                                  </p:stCondLst>
                                  <p:iterate type="lt">
                                    <p:tmPct val="50000"/>
                                  </p:iterate>
                                  <p:childTnLst>
                                    <p:set>
                                      <p:cBhvr>
                                        <p:cTn id="3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3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2" end="2"/>
                                            </p:txEl>
                                          </p:spTgt>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nodeType="clickEffect">
                                  <p:stCondLst>
                                    <p:cond delay="0"/>
                                  </p:stCondLst>
                                  <p:iterate type="lt">
                                    <p:tmPct val="50000"/>
                                  </p:iterate>
                                  <p:childTnLst>
                                    <p:set>
                                      <p:cBhvr>
                                        <p:cTn id="37"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38"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40" dur="80"/>
                                        <p:tgtEl>
                                          <p:spTgt spid="8">
                                            <p:txEl>
                                              <p:pRg st="0" end="0"/>
                                            </p:txEl>
                                          </p:spTgt>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21" presetClass="entr" presetSubtype="4" fill="hold" nodeType="clickEffect">
                                  <p:stCondLst>
                                    <p:cond delay="0"/>
                                  </p:stCondLst>
                                  <p:childTnLst>
                                    <p:set>
                                      <p:cBhvr>
                                        <p:cTn id="44" dur="1" fill="hold">
                                          <p:stCondLst>
                                            <p:cond delay="0"/>
                                          </p:stCondLst>
                                        </p:cTn>
                                        <p:tgtEl>
                                          <p:spTgt spid="6146"/>
                                        </p:tgtEl>
                                        <p:attrNameLst>
                                          <p:attrName>style.visibility</p:attrName>
                                        </p:attrNameLst>
                                      </p:cBhvr>
                                      <p:to>
                                        <p:strVal val="visible"/>
                                      </p:to>
                                    </p:set>
                                    <p:animEffect transition="in" filter="wheel(4)">
                                      <p:cBhvr>
                                        <p:cTn id="45" dur="1000"/>
                                        <p:tgtEl>
                                          <p:spTgt spid="6146"/>
                                        </p:tgtEl>
                                      </p:cBhvr>
                                    </p:animEffect>
                                  </p:childTnLst>
                                </p:cTn>
                              </p:par>
                            </p:childTnLst>
                          </p:cTn>
                        </p:par>
                      </p:childTnLst>
                    </p:cTn>
                  </p:par>
                  <p:par>
                    <p:cTn id="46" fill="hold">
                      <p:stCondLst>
                        <p:cond delay="indefinite"/>
                      </p:stCondLst>
                      <p:childTnLst>
                        <p:par>
                          <p:cTn id="47" fill="hold">
                            <p:stCondLst>
                              <p:cond delay="0"/>
                            </p:stCondLst>
                            <p:childTnLst>
                              <p:par>
                                <p:cTn id="48" presetID="27" presetClass="entr" presetSubtype="0" fill="hold" nodeType="clickEffect">
                                  <p:stCondLst>
                                    <p:cond delay="0"/>
                                  </p:stCondLst>
                                  <p:iterate type="lt">
                                    <p:tmPct val="50000"/>
                                  </p:iterate>
                                  <p:childTnLst>
                                    <p:set>
                                      <p:cBhvr>
                                        <p:cTn id="49" dur="1" fill="hold">
                                          <p:stCondLst>
                                            <p:cond delay="0"/>
                                          </p:stCondLst>
                                        </p:cTn>
                                        <p:tgtEl>
                                          <p:spTgt spid="8">
                                            <p:txEl>
                                              <p:pRg st="1" end="1"/>
                                            </p:txEl>
                                          </p:spTgt>
                                        </p:tgtEl>
                                        <p:attrNameLst>
                                          <p:attrName>style.visibility</p:attrName>
                                        </p:attrNameLst>
                                      </p:cBhvr>
                                      <p:to>
                                        <p:strVal val="visible"/>
                                      </p:to>
                                    </p:set>
                                    <p:anim calcmode="discrete" valueType="clr">
                                      <p:cBhvr override="childStyle">
                                        <p:cTn id="50" dur="80"/>
                                        <p:tgtEl>
                                          <p:spTgt spid="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1" dur="80"/>
                                        <p:tgtEl>
                                          <p:spTgt spid="8">
                                            <p:txEl>
                                              <p:pRg st="1" end="1"/>
                                            </p:txEl>
                                          </p:spTgt>
                                        </p:tgtEl>
                                        <p:attrNameLst>
                                          <p:attrName>fillcolor</p:attrName>
                                        </p:attrNameLst>
                                      </p:cBhvr>
                                      <p:tavLst>
                                        <p:tav tm="0">
                                          <p:val>
                                            <p:clrVal>
                                              <a:schemeClr val="accent2"/>
                                            </p:clrVal>
                                          </p:val>
                                        </p:tav>
                                        <p:tav tm="50000">
                                          <p:val>
                                            <p:clrVal>
                                              <a:schemeClr val="hlink"/>
                                            </p:clrVal>
                                          </p:val>
                                        </p:tav>
                                      </p:tavLst>
                                    </p:anim>
                                    <p:set>
                                      <p:cBhvr>
                                        <p:cTn id="52" dur="80"/>
                                        <p:tgtEl>
                                          <p:spTgt spid="8">
                                            <p:txEl>
                                              <p:pRg st="1" end="1"/>
                                            </p:txEl>
                                          </p:spTgt>
                                        </p:tgtEl>
                                        <p:attrNameLst>
                                          <p:attrName>fill.type</p:attrName>
                                        </p:attrNameLst>
                                      </p:cBhvr>
                                      <p:to>
                                        <p:strVal val="solid"/>
                                      </p:to>
                                    </p:set>
                                  </p:childTnLst>
                                </p:cTn>
                              </p:par>
                            </p:childTnLst>
                          </p:cTn>
                        </p:par>
                      </p:childTnLst>
                    </p:cTn>
                  </p:par>
                  <p:par>
                    <p:cTn id="53" fill="hold">
                      <p:stCondLst>
                        <p:cond delay="indefinite"/>
                      </p:stCondLst>
                      <p:childTnLst>
                        <p:par>
                          <p:cTn id="54" fill="hold">
                            <p:stCondLst>
                              <p:cond delay="0"/>
                            </p:stCondLst>
                            <p:childTnLst>
                              <p:par>
                                <p:cTn id="55" presetID="21" presetClass="entr" presetSubtype="4" fill="hold" nodeType="clickEffect">
                                  <p:stCondLst>
                                    <p:cond delay="0"/>
                                  </p:stCondLst>
                                  <p:childTnLst>
                                    <p:set>
                                      <p:cBhvr>
                                        <p:cTn id="56" dur="1" fill="hold">
                                          <p:stCondLst>
                                            <p:cond delay="0"/>
                                          </p:stCondLst>
                                        </p:cTn>
                                        <p:tgtEl>
                                          <p:spTgt spid="6148"/>
                                        </p:tgtEl>
                                        <p:attrNameLst>
                                          <p:attrName>style.visibility</p:attrName>
                                        </p:attrNameLst>
                                      </p:cBhvr>
                                      <p:to>
                                        <p:strVal val="visible"/>
                                      </p:to>
                                    </p:set>
                                    <p:animEffect transition="in" filter="wheel(4)">
                                      <p:cBhvr>
                                        <p:cTn id="57" dur="1000"/>
                                        <p:tgtEl>
                                          <p:spTgt spid="6148"/>
                                        </p:tgtEl>
                                      </p:cBhvr>
                                    </p:animEffect>
                                  </p:childTnLst>
                                </p:cTn>
                              </p:par>
                            </p:childTnLst>
                          </p:cTn>
                        </p:par>
                      </p:childTnLst>
                    </p:cTn>
                  </p:par>
                  <p:par>
                    <p:cTn id="58" fill="hold">
                      <p:stCondLst>
                        <p:cond delay="indefinite"/>
                      </p:stCondLst>
                      <p:childTnLst>
                        <p:par>
                          <p:cTn id="59" fill="hold">
                            <p:stCondLst>
                              <p:cond delay="0"/>
                            </p:stCondLst>
                            <p:childTnLst>
                              <p:par>
                                <p:cTn id="60" presetID="27" presetClass="entr" presetSubtype="0" fill="hold" nodeType="clickEffect">
                                  <p:stCondLst>
                                    <p:cond delay="0"/>
                                  </p:stCondLst>
                                  <p:iterate type="lt">
                                    <p:tmPct val="50000"/>
                                  </p:iterate>
                                  <p:childTnLst>
                                    <p:set>
                                      <p:cBhvr>
                                        <p:cTn id="61" dur="1" fill="hold">
                                          <p:stCondLst>
                                            <p:cond delay="0"/>
                                          </p:stCondLst>
                                        </p:cTn>
                                        <p:tgtEl>
                                          <p:spTgt spid="8">
                                            <p:txEl>
                                              <p:pRg st="2" end="2"/>
                                            </p:txEl>
                                          </p:spTgt>
                                        </p:tgtEl>
                                        <p:attrNameLst>
                                          <p:attrName>style.visibility</p:attrName>
                                        </p:attrNameLst>
                                      </p:cBhvr>
                                      <p:to>
                                        <p:strVal val="visible"/>
                                      </p:to>
                                    </p:set>
                                    <p:anim calcmode="discrete" valueType="clr">
                                      <p:cBhvr override="childStyle">
                                        <p:cTn id="62" dur="80"/>
                                        <p:tgtEl>
                                          <p:spTgt spid="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3" dur="80"/>
                                        <p:tgtEl>
                                          <p:spTgt spid="8">
                                            <p:txEl>
                                              <p:pRg st="2" end="2"/>
                                            </p:txEl>
                                          </p:spTgt>
                                        </p:tgtEl>
                                        <p:attrNameLst>
                                          <p:attrName>fillcolor</p:attrName>
                                        </p:attrNameLst>
                                      </p:cBhvr>
                                      <p:tavLst>
                                        <p:tav tm="0">
                                          <p:val>
                                            <p:clrVal>
                                              <a:schemeClr val="accent2"/>
                                            </p:clrVal>
                                          </p:val>
                                        </p:tav>
                                        <p:tav tm="50000">
                                          <p:val>
                                            <p:clrVal>
                                              <a:schemeClr val="hlink"/>
                                            </p:clrVal>
                                          </p:val>
                                        </p:tav>
                                      </p:tavLst>
                                    </p:anim>
                                    <p:set>
                                      <p:cBhvr>
                                        <p:cTn id="64" dur="80"/>
                                        <p:tgtEl>
                                          <p:spTgt spid="8">
                                            <p:txEl>
                                              <p:pRg st="2" end="2"/>
                                            </p:txEl>
                                          </p:spTgt>
                                        </p:tgtEl>
                                        <p:attrNameLst>
                                          <p:attrName>fill.type</p:attrName>
                                        </p:attrNameLst>
                                      </p:cBhvr>
                                      <p:to>
                                        <p:strVal val="solid"/>
                                      </p:to>
                                    </p:set>
                                  </p:childTnLst>
                                </p:cTn>
                              </p:par>
                            </p:childTnLst>
                          </p:cTn>
                        </p:par>
                      </p:childTnLst>
                    </p:cTn>
                  </p:par>
                  <p:par>
                    <p:cTn id="65" fill="hold">
                      <p:stCondLst>
                        <p:cond delay="indefinite"/>
                      </p:stCondLst>
                      <p:childTnLst>
                        <p:par>
                          <p:cTn id="66" fill="hold">
                            <p:stCondLst>
                              <p:cond delay="0"/>
                            </p:stCondLst>
                            <p:childTnLst>
                              <p:par>
                                <p:cTn id="67" presetID="21" presetClass="entr" presetSubtype="4" fill="hold" nodeType="clickEffect">
                                  <p:stCondLst>
                                    <p:cond delay="0"/>
                                  </p:stCondLst>
                                  <p:childTnLst>
                                    <p:set>
                                      <p:cBhvr>
                                        <p:cTn id="68" dur="1" fill="hold">
                                          <p:stCondLst>
                                            <p:cond delay="0"/>
                                          </p:stCondLst>
                                        </p:cTn>
                                        <p:tgtEl>
                                          <p:spTgt spid="6150"/>
                                        </p:tgtEl>
                                        <p:attrNameLst>
                                          <p:attrName>style.visibility</p:attrName>
                                        </p:attrNameLst>
                                      </p:cBhvr>
                                      <p:to>
                                        <p:strVal val="visible"/>
                                      </p:to>
                                    </p:set>
                                    <p:animEffect transition="in" filter="wheel(4)">
                                      <p:cBhvr>
                                        <p:cTn id="69" dur="10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0"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2286000"/>
            <a:ext cx="7848600" cy="1219200"/>
          </a:xfrm>
        </p:spPr>
        <p:txBody>
          <a:bodyPr/>
          <a:lstStyle/>
          <a:p>
            <a:r>
              <a:rPr lang="en-US" sz="3600" dirty="0" smtClean="0"/>
              <a:t>A simple machine that uses grooved wheels and a rope to raise, lower, or move a load.</a:t>
            </a:r>
          </a:p>
          <a:p>
            <a:endParaRPr lang="en-US" sz="1200" dirty="0" smtClean="0"/>
          </a:p>
          <a:p>
            <a:r>
              <a:rPr lang="en-US" sz="3600" dirty="0" smtClean="0"/>
              <a:t>Examples:</a:t>
            </a:r>
          </a:p>
          <a:p>
            <a:endParaRPr lang="en-US" sz="3600" dirty="0" smtClean="0"/>
          </a:p>
          <a:p>
            <a:endParaRPr lang="en-US" sz="3600" dirty="0" smtClean="0"/>
          </a:p>
          <a:p>
            <a:endParaRPr lang="en-US" dirty="0"/>
          </a:p>
        </p:txBody>
      </p:sp>
      <p:sp>
        <p:nvSpPr>
          <p:cNvPr id="4" name="Text Placeholder 3"/>
          <p:cNvSpPr>
            <a:spLocks noGrp="1"/>
          </p:cNvSpPr>
          <p:nvPr>
            <p:ph type="body" sz="quarter" idx="10"/>
          </p:nvPr>
        </p:nvSpPr>
        <p:spPr>
          <a:xfrm>
            <a:off x="685800" y="762000"/>
            <a:ext cx="7690114" cy="1384994"/>
          </a:xfrm>
        </p:spPr>
        <p:txBody>
          <a:bodyPr/>
          <a:lstStyle/>
          <a:p>
            <a:r>
              <a:rPr smtClean="0"/>
              <a:t>The Pulley</a:t>
            </a:r>
            <a:endParaRPr lang="en-US" dirty="0"/>
          </a:p>
        </p:txBody>
      </p:sp>
      <p:sp>
        <p:nvSpPr>
          <p:cNvPr id="8" name="Text Placeholder 2"/>
          <p:cNvSpPr txBox="1">
            <a:spLocks/>
          </p:cNvSpPr>
          <p:nvPr/>
        </p:nvSpPr>
        <p:spPr>
          <a:xfrm>
            <a:off x="381000" y="5029200"/>
            <a:ext cx="8382000" cy="1524000"/>
          </a:xfrm>
          <a:prstGeom prst="rect">
            <a:avLst/>
          </a:prstGeom>
        </p:spPr>
        <p:txBody>
          <a:bodyPr vert="horz" lIns="0" tIns="0" rIns="0" bIns="0" rtlCol="0" anchor="t" anchorCtr="0">
            <a:normAutofit lnSpcReduction="10000"/>
            <a:scene3d>
              <a:camera prst="orthographicFront"/>
              <a:lightRig rig="flat" dir="t"/>
            </a:scene3d>
            <a:sp3d extrusionH="88900" contourW="2540">
              <a:bevelT w="38100" h="31750"/>
              <a:contourClr>
                <a:srgbClr val="F4A234"/>
              </a:contourClr>
            </a:sp3d>
          </a:bodyPr>
          <a:lstStyle/>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when</a:t>
            </a:r>
            <a:r>
              <a:rPr kumimoji="0" lang="en-US" sz="3600" b="0" i="0" u="none" strike="noStrike" kern="1200" cap="none" spc="0" normalizeH="0" noProof="0" dirty="0" smtClean="0">
                <a:ln>
                  <a:noFill/>
                </a:ln>
                <a:solidFill>
                  <a:schemeClr val="tx1"/>
                </a:solidFill>
                <a:effectLst/>
                <a:uLnTx/>
                <a:uFillTx/>
                <a:latin typeface="+mn-lt"/>
                <a:ea typeface="+mn-ea"/>
                <a:cs typeface="+mn-cs"/>
              </a:rPr>
              <a:t> you raise a flag on a flagpole</a:t>
            </a:r>
          </a:p>
          <a:p>
            <a:pPr marL="914400" marR="0" lvl="1" indent="-396875" algn="l" defTabSz="914363" rtl="0" eaLnBrk="1" fontAlgn="auto" latinLnBrk="0" hangingPunct="1">
              <a:lnSpc>
                <a:spcPct val="90000"/>
              </a:lnSpc>
              <a:spcBef>
                <a:spcPct val="20000"/>
              </a:spcBef>
              <a:spcAft>
                <a:spcPts val="0"/>
              </a:spcAft>
              <a:buClrTx/>
              <a:buSzTx/>
              <a:buFontTx/>
              <a:buBlip>
                <a:blip r:embed="rId5"/>
              </a:buBlip>
              <a:tabLst/>
              <a:defRPr/>
            </a:pPr>
            <a:r>
              <a:rPr lang="en-US" sz="3600" dirty="0" smtClean="0"/>
              <a:t>w</a:t>
            </a:r>
            <a:r>
              <a:rPr kumimoji="0" lang="en-US" sz="3600" b="0" i="0" u="none" strike="noStrike" kern="1200" cap="none" spc="0" normalizeH="0" baseline="0" noProof="0" dirty="0" smtClean="0">
                <a:ln>
                  <a:noFill/>
                </a:ln>
                <a:solidFill>
                  <a:schemeClr val="tx1"/>
                </a:solidFill>
                <a:effectLst/>
                <a:uLnTx/>
                <a:uFillTx/>
                <a:latin typeface="+mn-lt"/>
                <a:ea typeface="+mn-ea"/>
                <a:cs typeface="+mn-cs"/>
              </a:rPr>
              <a:t>hen you open and close window blinds</a:t>
            </a:r>
          </a:p>
        </p:txBody>
      </p:sp>
      <p:pic>
        <p:nvPicPr>
          <p:cNvPr id="5" name="Picture 8"/>
          <p:cNvPicPr>
            <a:picLocks noChangeAspect="1" noChangeArrowheads="1"/>
          </p:cNvPicPr>
          <p:nvPr/>
        </p:nvPicPr>
        <p:blipFill>
          <a:blip r:embed="rId6"/>
          <a:srcRect/>
          <a:stretch>
            <a:fillRect/>
          </a:stretch>
        </p:blipFill>
        <p:spPr bwMode="auto">
          <a:xfrm>
            <a:off x="7543800" y="914400"/>
            <a:ext cx="1447800" cy="1603375"/>
          </a:xfrm>
          <a:prstGeom prst="rect">
            <a:avLst/>
          </a:prstGeom>
          <a:noFill/>
          <a:ln w="9525">
            <a:noFill/>
            <a:miter lim="800000"/>
            <a:headEnd/>
            <a:tailEnd/>
          </a:ln>
        </p:spPr>
      </p:pic>
      <p:pic>
        <p:nvPicPr>
          <p:cNvPr id="6" name="Slide9_pulley.wav">
            <a:hlinkClick r:id="" action="ppaction://media"/>
          </p:cNvPr>
          <p:cNvPicPr>
            <a:picLocks noRot="1" noChangeAspect="1"/>
          </p:cNvPicPr>
          <p:nvPr>
            <a:wavAudioFile r:embed="rId2" name="Slide9_pulley.wav"/>
          </p:nvPr>
        </p:nvPicPr>
        <p:blipFill>
          <a:blip r:embed="rId7"/>
          <a:stretch>
            <a:fillRect/>
          </a:stretch>
        </p:blipFill>
        <p:spPr>
          <a:xfrm>
            <a:off x="8382000" y="6019800"/>
            <a:ext cx="304800" cy="304800"/>
          </a:xfrm>
          <a:prstGeom prst="rect">
            <a:avLst/>
          </a:prstGeom>
        </p:spPr>
      </p:pic>
      <p:pic>
        <p:nvPicPr>
          <p:cNvPr id="4098" name="Picture 2" descr="http://pro.corbis.com/images/42-16675364.jpg?size=572&amp;uid=%7BF3CB97AA-3C8F-4FB7-B102-4CDFA82236F4%7D"/>
          <p:cNvPicPr>
            <a:picLocks noChangeAspect="1" noChangeArrowheads="1"/>
          </p:cNvPicPr>
          <p:nvPr/>
        </p:nvPicPr>
        <p:blipFill>
          <a:blip r:embed="rId8" cstate="print"/>
          <a:srcRect/>
          <a:stretch>
            <a:fillRect/>
          </a:stretch>
        </p:blipFill>
        <p:spPr bwMode="auto">
          <a:xfrm>
            <a:off x="3962400" y="3352800"/>
            <a:ext cx="926140" cy="1387475"/>
          </a:xfrm>
          <a:prstGeom prst="rect">
            <a:avLst/>
          </a:prstGeom>
          <a:noFill/>
        </p:spPr>
      </p:pic>
      <p:pic>
        <p:nvPicPr>
          <p:cNvPr id="4100" name="Picture 4" descr="http://farm1.static.flickr.com/40/114476588_b26e02dd33.jpg?v=0"/>
          <p:cNvPicPr>
            <a:picLocks noChangeAspect="1" noChangeArrowheads="1"/>
          </p:cNvPicPr>
          <p:nvPr/>
        </p:nvPicPr>
        <p:blipFill>
          <a:blip r:embed="rId9" cstate="print"/>
          <a:srcRect/>
          <a:stretch>
            <a:fillRect/>
          </a:stretch>
        </p:blipFill>
        <p:spPr bwMode="auto">
          <a:xfrm>
            <a:off x="6324600" y="3429000"/>
            <a:ext cx="1163682" cy="1273175"/>
          </a:xfrm>
          <a:prstGeom prst="rect">
            <a:avLst/>
          </a:prstGeom>
          <a:noFill/>
        </p:spPr>
      </p:pic>
    </p:spTree>
    <p:custDataLst>
      <p:tags r:id="rId1"/>
    </p:custDataLst>
  </p:cSld>
  <p:clrMapOvr>
    <a:masterClrMapping/>
  </p:clrMapOvr>
  <p:transition advTm="18233">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1" fill="hold"/>
                                        <p:tgtEl>
                                          <p:spTgt spid="6"/>
                                        </p:tgtEl>
                                      </p:cBhvr>
                                    </p:cmd>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nodeType="clickEffect">
                                  <p:stCondLst>
                                    <p:cond delay="0"/>
                                  </p:stCondLst>
                                  <p:iterate type="lt">
                                    <p:tmPct val="50000"/>
                                  </p:iterate>
                                  <p:childTnLst>
                                    <p:set>
                                      <p:cBhvr>
                                        <p:cTn id="2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2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6" dur="80"/>
                                        <p:tgtEl>
                                          <p:spTgt spid="3">
                                            <p:txEl>
                                              <p:pRg st="0" end="0"/>
                                            </p:txEl>
                                          </p:spTgt>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nodeType="clickEffect">
                                  <p:stCondLst>
                                    <p:cond delay="0"/>
                                  </p:stCondLst>
                                  <p:iterate type="lt">
                                    <p:tmPct val="50000"/>
                                  </p:iterate>
                                  <p:childTnLst>
                                    <p:set>
                                      <p:cBhvr>
                                        <p:cTn id="3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3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2" end="2"/>
                                            </p:txEl>
                                          </p:spTgt>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nodeType="clickEffect">
                                  <p:stCondLst>
                                    <p:cond delay="0"/>
                                  </p:stCondLst>
                                  <p:iterate type="lt">
                                    <p:tmPct val="50000"/>
                                  </p:iterate>
                                  <p:childTnLst>
                                    <p:set>
                                      <p:cBhvr>
                                        <p:cTn id="37"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38"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40" dur="80"/>
                                        <p:tgtEl>
                                          <p:spTgt spid="8">
                                            <p:txEl>
                                              <p:pRg st="0" end="0"/>
                                            </p:txEl>
                                          </p:spTgt>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nodeType="clickEffect">
                                  <p:stCondLst>
                                    <p:cond delay="0"/>
                                  </p:stCondLst>
                                  <p:childTnLst>
                                    <p:set>
                                      <p:cBhvr>
                                        <p:cTn id="44" dur="1" fill="hold">
                                          <p:stCondLst>
                                            <p:cond delay="0"/>
                                          </p:stCondLst>
                                        </p:cTn>
                                        <p:tgtEl>
                                          <p:spTgt spid="4098"/>
                                        </p:tgtEl>
                                        <p:attrNameLst>
                                          <p:attrName>style.visibility</p:attrName>
                                        </p:attrNameLst>
                                      </p:cBhvr>
                                      <p:to>
                                        <p:strVal val="visible"/>
                                      </p:to>
                                    </p:set>
                                    <p:animEffect transition="in" filter="circle(in)">
                                      <p:cBhvr>
                                        <p:cTn id="45" dur="2000"/>
                                        <p:tgtEl>
                                          <p:spTgt spid="4098"/>
                                        </p:tgtEl>
                                      </p:cBhvr>
                                    </p:animEffect>
                                  </p:childTnLst>
                                </p:cTn>
                              </p:par>
                            </p:childTnLst>
                          </p:cTn>
                        </p:par>
                      </p:childTnLst>
                    </p:cTn>
                  </p:par>
                  <p:par>
                    <p:cTn id="46" fill="hold">
                      <p:stCondLst>
                        <p:cond delay="indefinite"/>
                      </p:stCondLst>
                      <p:childTnLst>
                        <p:par>
                          <p:cTn id="47" fill="hold">
                            <p:stCondLst>
                              <p:cond delay="0"/>
                            </p:stCondLst>
                            <p:childTnLst>
                              <p:par>
                                <p:cTn id="48" presetID="27" presetClass="entr" presetSubtype="0" fill="hold" nodeType="clickEffect">
                                  <p:stCondLst>
                                    <p:cond delay="0"/>
                                  </p:stCondLst>
                                  <p:iterate type="lt">
                                    <p:tmPct val="50000"/>
                                  </p:iterate>
                                  <p:childTnLst>
                                    <p:set>
                                      <p:cBhvr>
                                        <p:cTn id="49" dur="1" fill="hold">
                                          <p:stCondLst>
                                            <p:cond delay="0"/>
                                          </p:stCondLst>
                                        </p:cTn>
                                        <p:tgtEl>
                                          <p:spTgt spid="8">
                                            <p:txEl>
                                              <p:pRg st="1" end="1"/>
                                            </p:txEl>
                                          </p:spTgt>
                                        </p:tgtEl>
                                        <p:attrNameLst>
                                          <p:attrName>style.visibility</p:attrName>
                                        </p:attrNameLst>
                                      </p:cBhvr>
                                      <p:to>
                                        <p:strVal val="visible"/>
                                      </p:to>
                                    </p:set>
                                    <p:anim calcmode="discrete" valueType="clr">
                                      <p:cBhvr override="childStyle">
                                        <p:cTn id="50" dur="80"/>
                                        <p:tgtEl>
                                          <p:spTgt spid="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1" dur="80"/>
                                        <p:tgtEl>
                                          <p:spTgt spid="8">
                                            <p:txEl>
                                              <p:pRg st="1" end="1"/>
                                            </p:txEl>
                                          </p:spTgt>
                                        </p:tgtEl>
                                        <p:attrNameLst>
                                          <p:attrName>fillcolor</p:attrName>
                                        </p:attrNameLst>
                                      </p:cBhvr>
                                      <p:tavLst>
                                        <p:tav tm="0">
                                          <p:val>
                                            <p:clrVal>
                                              <a:schemeClr val="accent2"/>
                                            </p:clrVal>
                                          </p:val>
                                        </p:tav>
                                        <p:tav tm="50000">
                                          <p:val>
                                            <p:clrVal>
                                              <a:schemeClr val="hlink"/>
                                            </p:clrVal>
                                          </p:val>
                                        </p:tav>
                                      </p:tavLst>
                                    </p:anim>
                                    <p:set>
                                      <p:cBhvr>
                                        <p:cTn id="52" dur="80"/>
                                        <p:tgtEl>
                                          <p:spTgt spid="8">
                                            <p:txEl>
                                              <p:pRg st="1" end="1"/>
                                            </p:txEl>
                                          </p:spTgt>
                                        </p:tgtEl>
                                        <p:attrNameLst>
                                          <p:attrName>fill.type</p:attrName>
                                        </p:attrNameLst>
                                      </p:cBhvr>
                                      <p:to>
                                        <p:strVal val="solid"/>
                                      </p:to>
                                    </p:se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nodeType="clickEffect">
                                  <p:stCondLst>
                                    <p:cond delay="0"/>
                                  </p:stCondLst>
                                  <p:childTnLst>
                                    <p:set>
                                      <p:cBhvr>
                                        <p:cTn id="56" dur="1" fill="hold">
                                          <p:stCondLst>
                                            <p:cond delay="0"/>
                                          </p:stCondLst>
                                        </p:cTn>
                                        <p:tgtEl>
                                          <p:spTgt spid="4100"/>
                                        </p:tgtEl>
                                        <p:attrNameLst>
                                          <p:attrName>style.visibility</p:attrName>
                                        </p:attrNameLst>
                                      </p:cBhvr>
                                      <p:to>
                                        <p:strVal val="visible"/>
                                      </p:to>
                                    </p:set>
                                    <p:animEffect transition="in" filter="circle(in)">
                                      <p:cBhvr>
                                        <p:cTn id="57" dur="20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58"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4"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3|2|0.3|3.3|3.1|3"/>
</p:tagLst>
</file>

<file path=ppt/tags/tag2.xml><?xml version="1.0" encoding="utf-8"?>
<p:tagLst xmlns:a="http://schemas.openxmlformats.org/drawingml/2006/main" xmlns:r="http://schemas.openxmlformats.org/officeDocument/2006/relationships" xmlns:p="http://schemas.openxmlformats.org/presentationml/2006/main">
  <p:tag name="TIMING" val="|0.1|2.1|1.4|3|1.6|1.6|1.6|1.4|1.5"/>
</p:tagLst>
</file>

<file path=ppt/tags/tag3.xml><?xml version="1.0" encoding="utf-8"?>
<p:tagLst xmlns:a="http://schemas.openxmlformats.org/drawingml/2006/main" xmlns:r="http://schemas.openxmlformats.org/officeDocument/2006/relationships" xmlns:p="http://schemas.openxmlformats.org/presentationml/2006/main">
  <p:tag name="TIMING" val="|0.7|2.5|1.5|5.1|1.4|1.2"/>
</p:tagLst>
</file>

<file path=ppt/tags/tag4.xml><?xml version="1.0" encoding="utf-8"?>
<p:tagLst xmlns:a="http://schemas.openxmlformats.org/drawingml/2006/main" xmlns:r="http://schemas.openxmlformats.org/officeDocument/2006/relationships" xmlns:p="http://schemas.openxmlformats.org/presentationml/2006/main">
  <p:tag name="TIMING" val="|0.6|2.3|1.2|6.2|0.8|0.7|1.4|0.6"/>
</p:tagLst>
</file>

<file path=ppt/tags/tag5.xml><?xml version="1.0" encoding="utf-8"?>
<p:tagLst xmlns:a="http://schemas.openxmlformats.org/drawingml/2006/main" xmlns:r="http://schemas.openxmlformats.org/officeDocument/2006/relationships" xmlns:p="http://schemas.openxmlformats.org/presentationml/2006/main">
  <p:tag name="TIMING" val="|0.3|1.2|0.9|6.7|1.1|0.5|1.1|1.1"/>
</p:tagLst>
</file>

<file path=ppt/tags/tag6.xml><?xml version="1.0" encoding="utf-8"?>
<p:tagLst xmlns:a="http://schemas.openxmlformats.org/drawingml/2006/main" xmlns:r="http://schemas.openxmlformats.org/officeDocument/2006/relationships" xmlns:p="http://schemas.openxmlformats.org/presentationml/2006/main">
  <p:tag name="TIMING" val="|0.2|1.2|1.3|5.8|1|0.9|0.8|1.2"/>
</p:tagLst>
</file>

<file path=ppt/tags/tag7.xml><?xml version="1.0" encoding="utf-8"?>
<p:tagLst xmlns:a="http://schemas.openxmlformats.org/drawingml/2006/main" xmlns:r="http://schemas.openxmlformats.org/officeDocument/2006/relationships" xmlns:p="http://schemas.openxmlformats.org/presentationml/2006/main">
  <p:tag name="TIMING" val="|0.3|1.1|1.5|5|0.7|1|1|1.3|1.1|1.6"/>
</p:tagLst>
</file>

<file path=ppt/tags/tag8.xml><?xml version="1.0" encoding="utf-8"?>
<p:tagLst xmlns:a="http://schemas.openxmlformats.org/drawingml/2006/main" xmlns:r="http://schemas.openxmlformats.org/officeDocument/2006/relationships" xmlns:p="http://schemas.openxmlformats.org/presentationml/2006/main">
  <p:tag name="TIMING" val="|0.4|1|1.3|4.8|1|1.8|1.1|1.4"/>
</p:tagLst>
</file>

<file path=ppt/theme/theme1.xml><?xml version="1.0" encoding="utf-8"?>
<a:theme xmlns:a="http://schemas.openxmlformats.org/drawingml/2006/main" name="Sample presentation slides">
  <a:themeElements>
    <a:clrScheme name="White - blue accents template template">
      <a:dk1>
        <a:srgbClr val="000000"/>
      </a:dk1>
      <a:lt1>
        <a:srgbClr val="FFFFFF"/>
      </a:lt1>
      <a:dk2>
        <a:srgbClr val="1D4775"/>
      </a:dk2>
      <a:lt2>
        <a:srgbClr val="FEF194"/>
      </a:lt2>
      <a:accent1>
        <a:srgbClr val="FFC000"/>
      </a:accent1>
      <a:accent2>
        <a:srgbClr val="3497AE"/>
      </a:accent2>
      <a:accent3>
        <a:srgbClr val="DF8045"/>
      </a:accent3>
      <a:accent4>
        <a:srgbClr val="7DCC2E"/>
      </a:accent4>
      <a:accent5>
        <a:srgbClr val="FF9929"/>
      </a:accent5>
      <a:accent6>
        <a:srgbClr val="A061C3"/>
      </a:accent6>
      <a:hlink>
        <a:srgbClr val="1D4775"/>
      </a:hlink>
      <a:folHlink>
        <a:srgbClr val="1D477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chemeClr val="tx1"/>
            </a:solidFill>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Sample presentation slides</Template>
  <TotalTime>247</TotalTime>
  <Words>1255</Words>
  <Application>Microsoft Office PowerPoint</Application>
  <PresentationFormat>On-screen Show (4:3)</PresentationFormat>
  <Paragraphs>91</Paragraphs>
  <Slides>10</Slides>
  <Notes>10</Notes>
  <HiddenSlides>0</HiddenSlides>
  <MMClips>10</MMClips>
  <ScaleCrop>false</ScaleCrop>
  <HeadingPairs>
    <vt:vector size="4" baseType="variant">
      <vt:variant>
        <vt:lpstr>Theme</vt:lpstr>
      </vt:variant>
      <vt:variant>
        <vt:i4>2</vt:i4>
      </vt:variant>
      <vt:variant>
        <vt:lpstr>Slide Titles</vt:lpstr>
      </vt:variant>
      <vt:variant>
        <vt:i4>10</vt:i4>
      </vt:variant>
    </vt:vector>
  </HeadingPairs>
  <TitlesOfParts>
    <vt:vector size="12" baseType="lpstr">
      <vt:lpstr>Sample presentation slides</vt:lpstr>
      <vt:lpstr>White with Courier font for code slides</vt:lpstr>
      <vt:lpstr>Slide 1</vt:lpstr>
      <vt:lpstr>Slide 2</vt:lpstr>
      <vt:lpstr>Slide 3</vt:lpstr>
      <vt:lpstr>Slide 4</vt:lpstr>
      <vt:lpstr>Slide 5</vt:lpstr>
      <vt:lpstr>Slide 6</vt:lpstr>
      <vt:lpstr>Slide 7</vt:lpstr>
      <vt:lpstr>Slide 8</vt:lpstr>
      <vt:lpstr>Slide 9</vt:lpstr>
      <vt:lpstr>Slide 10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Simple Machines</dc:title>
  <dc:creator>schu</dc:creator>
  <cp:lastModifiedBy>schu</cp:lastModifiedBy>
  <cp:revision>76</cp:revision>
  <dcterms:created xsi:type="dcterms:W3CDTF">2009-05-03T18:55:03Z</dcterms:created>
  <dcterms:modified xsi:type="dcterms:W3CDTF">2009-05-04T01:10:01Z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TC102867871033</vt:lpwstr>
  </property>
</Properties>
</file>